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315" r:id="rId3"/>
    <p:sldId id="316" r:id="rId4"/>
    <p:sldId id="273" r:id="rId5"/>
    <p:sldId id="274" r:id="rId6"/>
    <p:sldId id="268" r:id="rId7"/>
    <p:sldId id="311" r:id="rId8"/>
    <p:sldId id="318" r:id="rId9"/>
    <p:sldId id="322" r:id="rId10"/>
    <p:sldId id="276" r:id="rId11"/>
    <p:sldId id="277" r:id="rId12"/>
    <p:sldId id="278" r:id="rId13"/>
    <p:sldId id="287" r:id="rId14"/>
    <p:sldId id="283" r:id="rId15"/>
    <p:sldId id="284" r:id="rId16"/>
    <p:sldId id="312" r:id="rId17"/>
    <p:sldId id="279" r:id="rId18"/>
    <p:sldId id="280" r:id="rId19"/>
    <p:sldId id="281" r:id="rId20"/>
    <p:sldId id="282" r:id="rId21"/>
    <p:sldId id="319" r:id="rId22"/>
    <p:sldId id="285" r:id="rId23"/>
    <p:sldId id="286" r:id="rId24"/>
    <p:sldId id="272" r:id="rId25"/>
    <p:sldId id="317" r:id="rId26"/>
    <p:sldId id="290" r:id="rId27"/>
    <p:sldId id="320" r:id="rId28"/>
    <p:sldId id="324" r:id="rId29"/>
    <p:sldId id="325" r:id="rId30"/>
    <p:sldId id="398" r:id="rId31"/>
    <p:sldId id="327" r:id="rId32"/>
    <p:sldId id="328" r:id="rId33"/>
    <p:sldId id="329" r:id="rId34"/>
    <p:sldId id="340" r:id="rId35"/>
    <p:sldId id="330" r:id="rId36"/>
    <p:sldId id="499" r:id="rId37"/>
    <p:sldId id="500" r:id="rId38"/>
    <p:sldId id="335" r:id="rId39"/>
    <p:sldId id="338" r:id="rId40"/>
    <p:sldId id="341" r:id="rId41"/>
    <p:sldId id="342" r:id="rId42"/>
    <p:sldId id="344" r:id="rId43"/>
    <p:sldId id="345" r:id="rId44"/>
    <p:sldId id="346" r:id="rId45"/>
    <p:sldId id="347" r:id="rId46"/>
    <p:sldId id="348" r:id="rId47"/>
    <p:sldId id="339" r:id="rId48"/>
    <p:sldId id="331" r:id="rId49"/>
    <p:sldId id="332" r:id="rId50"/>
    <p:sldId id="333" r:id="rId51"/>
    <p:sldId id="334" r:id="rId52"/>
    <p:sldId id="359" r:id="rId53"/>
    <p:sldId id="349" r:id="rId54"/>
    <p:sldId id="351" r:id="rId55"/>
    <p:sldId id="361" r:id="rId56"/>
    <p:sldId id="352" r:id="rId57"/>
    <p:sldId id="354" r:id="rId58"/>
    <p:sldId id="355" r:id="rId59"/>
    <p:sldId id="356" r:id="rId60"/>
    <p:sldId id="357" r:id="rId61"/>
    <p:sldId id="358" r:id="rId62"/>
    <p:sldId id="360" r:id="rId63"/>
    <p:sldId id="362"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7" r:id="rId77"/>
    <p:sldId id="378" r:id="rId78"/>
    <p:sldId id="379" r:id="rId79"/>
    <p:sldId id="380" r:id="rId80"/>
    <p:sldId id="382" r:id="rId81"/>
    <p:sldId id="383" r:id="rId82"/>
    <p:sldId id="385" r:id="rId83"/>
    <p:sldId id="386" r:id="rId84"/>
    <p:sldId id="387" r:id="rId85"/>
    <p:sldId id="388" r:id="rId86"/>
    <p:sldId id="392" r:id="rId87"/>
    <p:sldId id="391" r:id="rId88"/>
    <p:sldId id="384" r:id="rId89"/>
    <p:sldId id="389" r:id="rId90"/>
    <p:sldId id="393" r:id="rId91"/>
    <p:sldId id="390" r:id="rId92"/>
    <p:sldId id="397" r:id="rId93"/>
    <p:sldId id="313" r:id="rId94"/>
    <p:sldId id="399" r:id="rId95"/>
    <p:sldId id="400" r:id="rId96"/>
    <p:sldId id="418" r:id="rId97"/>
    <p:sldId id="401" r:id="rId98"/>
    <p:sldId id="411" r:id="rId99"/>
    <p:sldId id="426" r:id="rId100"/>
    <p:sldId id="402" r:id="rId101"/>
    <p:sldId id="403" r:id="rId102"/>
    <p:sldId id="404" r:id="rId103"/>
    <p:sldId id="405" r:id="rId104"/>
    <p:sldId id="406" r:id="rId105"/>
    <p:sldId id="448" r:id="rId106"/>
    <p:sldId id="410" r:id="rId107"/>
    <p:sldId id="409" r:id="rId108"/>
    <p:sldId id="412" r:id="rId109"/>
    <p:sldId id="449" r:id="rId110"/>
    <p:sldId id="413" r:id="rId111"/>
    <p:sldId id="414" r:id="rId112"/>
    <p:sldId id="415" r:id="rId113"/>
    <p:sldId id="416" r:id="rId114"/>
    <p:sldId id="395" r:id="rId115"/>
    <p:sldId id="396" r:id="rId116"/>
    <p:sldId id="450" r:id="rId117"/>
    <p:sldId id="485" r:id="rId118"/>
    <p:sldId id="420" r:id="rId119"/>
    <p:sldId id="438" r:id="rId120"/>
    <p:sldId id="486" r:id="rId121"/>
    <p:sldId id="487" r:id="rId122"/>
    <p:sldId id="492" r:id="rId123"/>
    <p:sldId id="493" r:id="rId124"/>
    <p:sldId id="494" r:id="rId125"/>
    <p:sldId id="495" r:id="rId126"/>
    <p:sldId id="447" r:id="rId127"/>
    <p:sldId id="496" r:id="rId128"/>
    <p:sldId id="497" r:id="rId129"/>
    <p:sldId id="445" r:id="rId130"/>
    <p:sldId id="446" r:id="rId1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1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
          <c:w val="0.96238735558205168"/>
          <c:h val="0.88291248858367988"/>
        </c:manualLayout>
      </c:layout>
      <c:pie3DChart>
        <c:varyColors val="1"/>
        <c:ser>
          <c:idx val="0"/>
          <c:order val="0"/>
          <c:tx>
            <c:strRef>
              <c:f>Hoja1!$B$1</c:f>
              <c:strCache>
                <c:ptCount val="1"/>
                <c:pt idx="0">
                  <c:v>Esfuerzo invertido</c:v>
                </c:pt>
              </c:strCache>
            </c:strRef>
          </c:tx>
          <c:explosion val="7"/>
          <c:dPt>
            <c:idx val="0"/>
            <c:bubble3D val="0"/>
            <c:explosion val="10"/>
            <c:spPr>
              <a:solidFill>
                <a:srgbClr val="FF00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DA1A-402C-9AB0-75C41A11F3CF}"/>
              </c:ext>
            </c:extLst>
          </c:dPt>
          <c:dPt>
            <c:idx val="1"/>
            <c:bubble3D val="0"/>
            <c:spPr>
              <a:solidFill>
                <a:srgbClr val="FFFF00"/>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DA1A-402C-9AB0-75C41A11F3CF}"/>
              </c:ext>
            </c:extLst>
          </c:dPt>
          <c:dPt>
            <c:idx val="2"/>
            <c:bubble3D val="0"/>
            <c:spPr>
              <a:solidFill>
                <a:srgbClr val="4EAFBA"/>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DA1A-402C-9AB0-75C41A11F3CF}"/>
              </c:ext>
            </c:extLst>
          </c:dPt>
          <c:dLbls>
            <c:dLbl>
              <c:idx val="0"/>
              <c:spPr>
                <a:solidFill>
                  <a:schemeClr val="bg1">
                    <a:lumMod val="95000"/>
                    <a:lumOff val="5000"/>
                  </a:schemeClr>
                </a:solid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0"/>
              <c:showCatName val="0"/>
              <c:showSerName val="0"/>
              <c:showPercent val="1"/>
              <c:showBubbleSize val="0"/>
              <c:extLst>
                <c:ext xmlns:c15="http://schemas.microsoft.com/office/drawing/2012/chart" uri="{CE6537A1-D6FC-4f65-9D91-7224C49458BB}">
                  <c15:layout>
                    <c:manualLayout>
                      <c:w val="6.3023652973547103E-2"/>
                      <c:h val="6.5378937245503685E-2"/>
                    </c:manualLayout>
                  </c15:layout>
                </c:ext>
                <c:ext xmlns:c16="http://schemas.microsoft.com/office/drawing/2014/chart" uri="{C3380CC4-5D6E-409C-BE32-E72D297353CC}">
                  <c16:uniqueId val="{00000001-DA1A-402C-9AB0-75C41A11F3CF}"/>
                </c:ext>
              </c:extLst>
            </c:dLbl>
            <c:dLbl>
              <c:idx val="1"/>
              <c:spPr>
                <a:solidFill>
                  <a:schemeClr val="bg1">
                    <a:lumMod val="95000"/>
                    <a:lumOff val="5000"/>
                  </a:schemeClr>
                </a:solidFill>
                <a:ln>
                  <a:noFill/>
                </a:ln>
                <a:effectLst/>
              </c:spPr>
              <c:txPr>
                <a:bodyPr rot="0" spcFirstLastPara="1" vertOverflow="ellipsis" vert="horz" wrap="square" lIns="38100" tIns="19050" rIns="38100" bIns="19050" anchor="ctr" anchorCtr="0">
                  <a:noAutofit/>
                </a:bodyPr>
                <a:lstStyle/>
                <a:p>
                  <a:pPr algn="ctr" rtl="0">
                    <a:defRPr lang="en-US" sz="1197" b="1" i="0" u="none" strike="noStrike" kern="1200" baseline="0">
                      <a:solidFill>
                        <a:srgbClr val="FFFFFF"/>
                      </a:solidFill>
                      <a:latin typeface="+mn-lt"/>
                      <a:ea typeface="+mn-ea"/>
                      <a:cs typeface="+mn-cs"/>
                    </a:defRPr>
                  </a:pPr>
                  <a:endParaRPr lang="es-ES"/>
                </a:p>
              </c:txPr>
              <c:dLblPos val="inEnd"/>
              <c:showLegendKey val="0"/>
              <c:showVal val="0"/>
              <c:showCatName val="0"/>
              <c:showSerName val="0"/>
              <c:showPercent val="1"/>
              <c:showBubbleSize val="0"/>
              <c:extLst>
                <c:ext xmlns:c15="http://schemas.microsoft.com/office/drawing/2012/chart" uri="{CE6537A1-D6FC-4f65-9D91-7224C49458BB}">
                  <c15:layout>
                    <c:manualLayout>
                      <c:w val="5.4922926370263421E-2"/>
                      <c:h val="5.5488023895200557E-2"/>
                    </c:manualLayout>
                  </c15:layout>
                </c:ext>
                <c:ext xmlns:c16="http://schemas.microsoft.com/office/drawing/2014/chart" uri="{C3380CC4-5D6E-409C-BE32-E72D297353CC}">
                  <c16:uniqueId val="{00000003-DA1A-402C-9AB0-75C41A11F3CF}"/>
                </c:ext>
              </c:extLst>
            </c:dLbl>
            <c:dLbl>
              <c:idx val="2"/>
              <c:spPr>
                <a:solidFill>
                  <a:schemeClr val="bg1">
                    <a:lumMod val="95000"/>
                    <a:lumOff val="5000"/>
                  </a:schemeClr>
                </a:solid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0"/>
              <c:showCatName val="0"/>
              <c:showSerName val="0"/>
              <c:showPercent val="1"/>
              <c:showBubbleSize val="0"/>
              <c:extLst>
                <c:ext xmlns:c15="http://schemas.microsoft.com/office/drawing/2012/chart" uri="{CE6537A1-D6FC-4f65-9D91-7224C49458BB}">
                  <c15:layout>
                    <c:manualLayout>
                      <c:w val="6.6263943614860585E-2"/>
                      <c:h val="6.1422571905382431E-2"/>
                    </c:manualLayout>
                  </c15:layout>
                </c:ext>
                <c:ext xmlns:c16="http://schemas.microsoft.com/office/drawing/2014/chart" uri="{C3380CC4-5D6E-409C-BE32-E72D297353CC}">
                  <c16:uniqueId val="{00000005-DA1A-402C-9AB0-75C41A11F3CF}"/>
                </c:ext>
              </c:extLst>
            </c:dLbl>
            <c:spPr>
              <a:solidFill>
                <a:schemeClr val="bg1">
                  <a:lumMod val="95000"/>
                  <a:lumOff val="5000"/>
                </a:schemeClr>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E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Hoja1!$A$2:$A$4</c:f>
              <c:strCache>
                <c:ptCount val="3"/>
                <c:pt idx="0">
                  <c:v>Interfaz de usuario</c:v>
                </c:pt>
                <c:pt idx="1">
                  <c:v>Gestión de datos</c:v>
                </c:pt>
                <c:pt idx="2">
                  <c:v>Lógica de la aplicación</c:v>
                </c:pt>
              </c:strCache>
            </c:strRef>
          </c:cat>
          <c:val>
            <c:numRef>
              <c:f>Hoja1!$B$2:$B$4</c:f>
              <c:numCache>
                <c:formatCode>General</c:formatCode>
                <c:ptCount val="3"/>
                <c:pt idx="0">
                  <c:v>7</c:v>
                </c:pt>
                <c:pt idx="1">
                  <c:v>1.5</c:v>
                </c:pt>
                <c:pt idx="2">
                  <c:v>1.5</c:v>
                </c:pt>
              </c:numCache>
            </c:numRef>
          </c:val>
          <c:extLst>
            <c:ext xmlns:c16="http://schemas.microsoft.com/office/drawing/2014/chart" uri="{C3380CC4-5D6E-409C-BE32-E72D297353CC}">
              <c16:uniqueId val="{00000006-DA1A-402C-9AB0-75C41A11F3CF}"/>
            </c:ext>
          </c:extLst>
        </c:ser>
        <c:dLbls>
          <c:dLblPos val="inEnd"/>
          <c:showLegendKey val="0"/>
          <c:showVal val="0"/>
          <c:showCatName val="0"/>
          <c:showSerName val="0"/>
          <c:showPercent val="1"/>
          <c:showBubbleSize val="0"/>
          <c:showLeaderLines val="1"/>
        </c:dLbls>
      </c:pie3DChart>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s-ES"/>
          </a:p>
        </c:txPr>
      </c:legendEntry>
      <c:legendEntry>
        <c:idx val="1"/>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s-ES"/>
          </a:p>
        </c:txPr>
      </c:legendEntry>
      <c:legendEntry>
        <c:idx val="2"/>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s-ES"/>
          </a:p>
        </c:txPr>
      </c:legendEntry>
      <c:overlay val="0"/>
      <c:spPr>
        <a:solidFill>
          <a:schemeClr val="lt1">
            <a:alpha val="78000"/>
          </a:schemeClr>
        </a:solidFill>
        <a:ln>
          <a:noFill/>
        </a:ln>
        <a:effectLst/>
      </c:spPr>
      <c:txPr>
        <a:bodyPr rot="0" spcFirstLastPara="1" vertOverflow="ellipsis" vert="horz" wrap="square" anchor="ctr" anchorCtr="1"/>
        <a:lstStyle/>
        <a:p>
          <a:pPr>
            <a:defRPr sz="1800" b="0" i="0" u="none" strike="noStrike" kern="1200" baseline="0">
              <a:solidFill>
                <a:schemeClr val="dk1">
                  <a:lumMod val="65000"/>
                  <a:lumOff val="35000"/>
                </a:schemeClr>
              </a:solidFill>
              <a:latin typeface="+mn-lt"/>
              <a:ea typeface="+mn-ea"/>
              <a:cs typeface="+mn-cs"/>
            </a:defRPr>
          </a:pPr>
          <a:endParaRPr lang="es-ES"/>
        </a:p>
      </c:txPr>
    </c:legend>
    <c:plotVisOnly val="1"/>
    <c:dispBlanksAs val="zero"/>
    <c:showDLblsOverMax val="1"/>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1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4.xml.rels><?xml version="1.0" encoding="UTF-8" standalone="yes"?>
<Relationships xmlns="http://schemas.openxmlformats.org/package/2006/relationships"><Relationship Id="rId2" Type="http://schemas.openxmlformats.org/officeDocument/2006/relationships/image" Target="../media/image40.svg"/><Relationship Id="rId1" Type="http://schemas.openxmlformats.org/officeDocument/2006/relationships/image" Target="../media/image39.png"/></Relationships>
</file>

<file path=ppt/diagrams/_rels/data5.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ata6.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ata7.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_rels/data8.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_rels/data9.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4.xml.rels><?xml version="1.0" encoding="UTF-8" standalone="yes"?>
<Relationships xmlns="http://schemas.openxmlformats.org/package/2006/relationships"><Relationship Id="rId2" Type="http://schemas.openxmlformats.org/officeDocument/2006/relationships/image" Target="../media/image40.svg"/><Relationship Id="rId1" Type="http://schemas.openxmlformats.org/officeDocument/2006/relationships/image" Target="../media/image39.png"/></Relationships>
</file>

<file path=ppt/diagrams/_rels/drawing5.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rawing6.xml.rels><?xml version="1.0" encoding="UTF-8" standalone="yes"?>
<Relationships xmlns="http://schemas.openxmlformats.org/package/2006/relationships"><Relationship Id="rId2" Type="http://schemas.openxmlformats.org/officeDocument/2006/relationships/image" Target="../media/image42.svg"/><Relationship Id="rId1" Type="http://schemas.openxmlformats.org/officeDocument/2006/relationships/image" Target="../media/image41.png"/></Relationships>
</file>

<file path=ppt/diagrams/_rels/drawing7.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_rels/drawing8.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_rels/drawing9.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C12064-B501-4796-A4B4-DEDDDB9118B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AD724DA-3D95-4449-A137-4587EE9C8637}">
      <dgm:prSet custT="1"/>
      <dgm:spPr/>
      <dgm:t>
        <a:bodyPr anchor="ctr" anchorCtr="0"/>
        <a:lstStyle/>
        <a:p>
          <a:pPr>
            <a:lnSpc>
              <a:spcPct val="100000"/>
            </a:lnSpc>
            <a:defRPr cap="all"/>
          </a:pPr>
          <a:r>
            <a:rPr kumimoji="1" lang="en-US" sz="1500" dirty="0"/>
            <a:t>El </a:t>
          </a:r>
          <a:r>
            <a:rPr kumimoji="1" lang="en-US" sz="1500" b="1" dirty="0" err="1"/>
            <a:t>diseño</a:t>
          </a:r>
          <a:r>
            <a:rPr kumimoji="1" lang="en-US" sz="1500" dirty="0"/>
            <a:t> de </a:t>
          </a:r>
          <a:r>
            <a:rPr kumimoji="1" lang="en-US" sz="1500" dirty="0" err="1"/>
            <a:t>sistemas</a:t>
          </a:r>
          <a:r>
            <a:rPr kumimoji="1" lang="en-US" sz="1500" dirty="0"/>
            <a:t> </a:t>
          </a:r>
          <a:r>
            <a:rPr kumimoji="1" lang="en-US" sz="1500" dirty="0" err="1"/>
            <a:t>interactivos</a:t>
          </a:r>
          <a:r>
            <a:rPr kumimoji="1" lang="en-US" sz="1500" dirty="0"/>
            <a:t> </a:t>
          </a:r>
          <a:r>
            <a:rPr kumimoji="1" lang="en-US" sz="1500" dirty="0" err="1"/>
            <a:t>implica</a:t>
          </a:r>
          <a:r>
            <a:rPr kumimoji="1" lang="en-US" sz="1500" dirty="0"/>
            <a:t> </a:t>
          </a:r>
          <a:r>
            <a:rPr kumimoji="1" lang="en-US" sz="1500" dirty="0" err="1"/>
            <a:t>realizar</a:t>
          </a:r>
          <a:r>
            <a:rPr kumimoji="1" lang="en-US" sz="1500" dirty="0"/>
            <a:t> un </a:t>
          </a:r>
          <a:r>
            <a:rPr kumimoji="1" lang="en-US" sz="1500" dirty="0" err="1"/>
            <a:t>diseño</a:t>
          </a:r>
          <a:r>
            <a:rPr kumimoji="1" lang="en-US" sz="1500" dirty="0"/>
            <a:t> </a:t>
          </a:r>
          <a:r>
            <a:rPr kumimoji="1" lang="en-US" sz="1500" b="1" dirty="0" err="1"/>
            <a:t>pensando</a:t>
          </a:r>
          <a:r>
            <a:rPr kumimoji="1" lang="en-US" sz="1500" dirty="0"/>
            <a:t> </a:t>
          </a:r>
          <a:r>
            <a:rPr kumimoji="1" lang="en-US" sz="1500" b="1" dirty="0" err="1"/>
            <a:t>constantemente</a:t>
          </a:r>
          <a:r>
            <a:rPr kumimoji="1" lang="en-US" sz="1500" dirty="0"/>
            <a:t> </a:t>
          </a:r>
          <a:r>
            <a:rPr kumimoji="1" lang="en-US" sz="1500" dirty="0" err="1"/>
            <a:t>en</a:t>
          </a:r>
          <a:r>
            <a:rPr kumimoji="1" lang="en-US" sz="1500" dirty="0"/>
            <a:t> </a:t>
          </a:r>
          <a:r>
            <a:rPr kumimoji="1" lang="en-US" sz="1500" dirty="0" err="1"/>
            <a:t>el</a:t>
          </a:r>
          <a:r>
            <a:rPr kumimoji="1" lang="en-US" sz="1500" dirty="0"/>
            <a:t> </a:t>
          </a:r>
          <a:r>
            <a:rPr kumimoji="1" lang="en-US" sz="1500" b="1" dirty="0" err="1"/>
            <a:t>usuario</a:t>
          </a:r>
          <a:r>
            <a:rPr kumimoji="1" lang="en-US" sz="1500" dirty="0"/>
            <a:t>.</a:t>
          </a:r>
          <a:endParaRPr lang="en-US" sz="1500" dirty="0"/>
        </a:p>
      </dgm:t>
    </dgm:pt>
    <dgm:pt modelId="{EBE24A52-F9E1-491B-9DA6-008BACBAB64F}" type="parTrans" cxnId="{F6D45537-BE80-47A3-A2DD-79F551CAA562}">
      <dgm:prSet/>
      <dgm:spPr/>
      <dgm:t>
        <a:bodyPr/>
        <a:lstStyle/>
        <a:p>
          <a:endParaRPr lang="en-US"/>
        </a:p>
      </dgm:t>
    </dgm:pt>
    <dgm:pt modelId="{836BF13C-2EEE-4968-99AC-0D7D7AD4A875}" type="sibTrans" cxnId="{F6D45537-BE80-47A3-A2DD-79F551CAA562}">
      <dgm:prSet/>
      <dgm:spPr/>
      <dgm:t>
        <a:bodyPr/>
        <a:lstStyle/>
        <a:p>
          <a:endParaRPr lang="en-US"/>
        </a:p>
      </dgm:t>
    </dgm:pt>
    <dgm:pt modelId="{A57A1C35-7163-4867-8F25-3F5018E2F72B}">
      <dgm:prSet custT="1"/>
      <dgm:spPr/>
      <dgm:t>
        <a:bodyPr anchor="ctr" anchorCtr="0"/>
        <a:lstStyle/>
        <a:p>
          <a:pPr>
            <a:lnSpc>
              <a:spcPct val="100000"/>
            </a:lnSpc>
            <a:defRPr cap="all"/>
          </a:pPr>
          <a:r>
            <a:rPr kumimoji="1" lang="en-US" sz="1500" dirty="0"/>
            <a:t>Se </a:t>
          </a:r>
          <a:r>
            <a:rPr kumimoji="1" lang="en-US" sz="1500" b="1" dirty="0" err="1"/>
            <a:t>implica</a:t>
          </a:r>
          <a:r>
            <a:rPr kumimoji="1" lang="en-US" sz="1500" dirty="0"/>
            <a:t> al </a:t>
          </a:r>
          <a:r>
            <a:rPr kumimoji="1" lang="en-US" sz="1500" b="1" dirty="0" err="1"/>
            <a:t>usuario</a:t>
          </a:r>
          <a:r>
            <a:rPr kumimoji="1" lang="en-US" sz="1500" dirty="0"/>
            <a:t> tanto </a:t>
          </a:r>
          <a:r>
            <a:rPr kumimoji="1" lang="en-US" sz="1500" dirty="0" err="1"/>
            <a:t>como</a:t>
          </a:r>
          <a:r>
            <a:rPr kumimoji="1" lang="en-US" sz="1500" dirty="0"/>
            <a:t> sea </a:t>
          </a:r>
          <a:r>
            <a:rPr kumimoji="1" lang="en-US" sz="1500" dirty="0" err="1"/>
            <a:t>posible</a:t>
          </a:r>
          <a:r>
            <a:rPr kumimoji="1" lang="en-US" sz="1500" dirty="0"/>
            <a:t>, </a:t>
          </a:r>
          <a:r>
            <a:rPr kumimoji="1" lang="en-US" sz="1500" dirty="0" err="1"/>
            <a:t>incluso</a:t>
          </a:r>
          <a:r>
            <a:rPr kumimoji="1" lang="en-US" sz="1500" dirty="0"/>
            <a:t> </a:t>
          </a:r>
          <a:r>
            <a:rPr kumimoji="1" lang="en-US" sz="1500" b="1" dirty="0" err="1"/>
            <a:t>incluyéndolo</a:t>
          </a:r>
          <a:r>
            <a:rPr kumimoji="1" lang="en-US" sz="1500" dirty="0"/>
            <a:t> </a:t>
          </a:r>
          <a:r>
            <a:rPr kumimoji="1" lang="en-US" sz="1500" dirty="0" err="1"/>
            <a:t>en</a:t>
          </a:r>
          <a:r>
            <a:rPr kumimoji="1" lang="en-US" sz="1500" dirty="0"/>
            <a:t> </a:t>
          </a:r>
          <a:r>
            <a:rPr kumimoji="1" lang="en-US" sz="1500" dirty="0" err="1"/>
            <a:t>el</a:t>
          </a:r>
          <a:r>
            <a:rPr kumimoji="1" lang="en-US" sz="1500" dirty="0"/>
            <a:t> </a:t>
          </a:r>
          <a:r>
            <a:rPr kumimoji="1" lang="en-US" sz="1500" b="1" dirty="0" err="1"/>
            <a:t>equipo</a:t>
          </a:r>
          <a:r>
            <a:rPr kumimoji="1" lang="en-US" sz="1500" dirty="0"/>
            <a:t> de </a:t>
          </a:r>
          <a:r>
            <a:rPr kumimoji="1" lang="en-US" sz="1500" dirty="0" err="1"/>
            <a:t>diseño</a:t>
          </a:r>
          <a:r>
            <a:rPr kumimoji="1" lang="en-US" sz="1500" dirty="0"/>
            <a:t>.</a:t>
          </a:r>
          <a:endParaRPr lang="en-US" sz="1500" dirty="0"/>
        </a:p>
      </dgm:t>
    </dgm:pt>
    <dgm:pt modelId="{A5FD067B-730A-48F2-A46F-FF386B486539}" type="parTrans" cxnId="{7BA96B7E-1381-4050-9D57-2D291C9DC274}">
      <dgm:prSet/>
      <dgm:spPr/>
      <dgm:t>
        <a:bodyPr/>
        <a:lstStyle/>
        <a:p>
          <a:endParaRPr lang="en-US"/>
        </a:p>
      </dgm:t>
    </dgm:pt>
    <dgm:pt modelId="{204B192F-308C-4116-BFAA-0345030F42E5}" type="sibTrans" cxnId="{7BA96B7E-1381-4050-9D57-2D291C9DC274}">
      <dgm:prSet/>
      <dgm:spPr/>
      <dgm:t>
        <a:bodyPr/>
        <a:lstStyle/>
        <a:p>
          <a:endParaRPr lang="en-US"/>
        </a:p>
      </dgm:t>
    </dgm:pt>
    <dgm:pt modelId="{CA68D3B8-A468-4ED7-AE48-BF80D8E2C1A3}">
      <dgm:prSet custT="1"/>
      <dgm:spPr/>
      <dgm:t>
        <a:bodyPr anchor="ctr" anchorCtr="0"/>
        <a:lstStyle/>
        <a:p>
          <a:pPr>
            <a:lnSpc>
              <a:spcPct val="100000"/>
            </a:lnSpc>
            <a:defRPr cap="all"/>
          </a:pPr>
          <a:r>
            <a:rPr kumimoji="1" lang="en-US" sz="1500" dirty="0"/>
            <a:t>El </a:t>
          </a:r>
          <a:r>
            <a:rPr kumimoji="1" lang="en-US" sz="1500" b="1" dirty="0" err="1"/>
            <a:t>desarrollo</a:t>
          </a:r>
          <a:r>
            <a:rPr kumimoji="1" lang="en-US" sz="1500" dirty="0"/>
            <a:t> se centra </a:t>
          </a:r>
          <a:r>
            <a:rPr kumimoji="1" lang="en-US" sz="1500" dirty="0" err="1"/>
            <a:t>en</a:t>
          </a:r>
          <a:r>
            <a:rPr kumimoji="1" lang="en-US" sz="1500" dirty="0"/>
            <a:t> </a:t>
          </a:r>
          <a:r>
            <a:rPr kumimoji="1" lang="en-US" sz="1500" dirty="0" err="1"/>
            <a:t>el</a:t>
          </a:r>
          <a:r>
            <a:rPr kumimoji="1" lang="en-US" sz="1500" dirty="0"/>
            <a:t> </a:t>
          </a:r>
          <a:r>
            <a:rPr kumimoji="1" lang="en-US" sz="1500" b="1" dirty="0" err="1"/>
            <a:t>usuario</a:t>
          </a:r>
          <a:r>
            <a:rPr kumimoji="1" lang="en-US" sz="1500" dirty="0"/>
            <a:t> y </a:t>
          </a:r>
          <a:r>
            <a:rPr kumimoji="1" lang="en-US" sz="1500" dirty="0" err="1"/>
            <a:t>si</a:t>
          </a:r>
          <a:r>
            <a:rPr kumimoji="1" lang="en-US" sz="1500" dirty="0"/>
            <a:t> es </a:t>
          </a:r>
          <a:r>
            <a:rPr kumimoji="1" lang="en-US" sz="1500" dirty="0" err="1"/>
            <a:t>posible</a:t>
          </a:r>
          <a:r>
            <a:rPr kumimoji="1" lang="en-US" sz="1500" dirty="0"/>
            <a:t>, se </a:t>
          </a:r>
          <a:r>
            <a:rPr kumimoji="1" lang="en-US" sz="1500" b="1" dirty="0" err="1"/>
            <a:t>observa</a:t>
          </a:r>
          <a:r>
            <a:rPr kumimoji="1" lang="en-US" sz="1500" dirty="0"/>
            <a:t> </a:t>
          </a:r>
          <a:r>
            <a:rPr kumimoji="1" lang="en-US" sz="1500" dirty="0" err="1"/>
            <a:t>el</a:t>
          </a:r>
          <a:r>
            <a:rPr kumimoji="1" lang="en-US" sz="1500" dirty="0"/>
            <a:t> </a:t>
          </a:r>
          <a:r>
            <a:rPr kumimoji="1" lang="en-US" sz="1500" b="1" dirty="0" err="1"/>
            <a:t>trabajo</a:t>
          </a:r>
          <a:r>
            <a:rPr kumimoji="1" lang="en-US" sz="1500" dirty="0"/>
            <a:t> </a:t>
          </a:r>
          <a:r>
            <a:rPr kumimoji="1" lang="en-US" sz="1500" b="1" dirty="0"/>
            <a:t>habitual</a:t>
          </a:r>
          <a:r>
            <a:rPr kumimoji="1" lang="en-US" sz="1500" dirty="0"/>
            <a:t> del </a:t>
          </a:r>
          <a:r>
            <a:rPr kumimoji="1" lang="en-US" sz="1500" dirty="0" err="1"/>
            <a:t>mismo</a:t>
          </a:r>
          <a:endParaRPr lang="en-US" sz="1500" dirty="0"/>
        </a:p>
      </dgm:t>
    </dgm:pt>
    <dgm:pt modelId="{E6DAE47F-BAC3-4C6F-805B-E37B1B2FDFB8}" type="parTrans" cxnId="{6359A8D5-74B2-4083-A7A6-690BEFBE6172}">
      <dgm:prSet/>
      <dgm:spPr/>
      <dgm:t>
        <a:bodyPr/>
        <a:lstStyle/>
        <a:p>
          <a:endParaRPr lang="en-US"/>
        </a:p>
      </dgm:t>
    </dgm:pt>
    <dgm:pt modelId="{9184E541-BEAA-481E-9E9D-5D1017148855}" type="sibTrans" cxnId="{6359A8D5-74B2-4083-A7A6-690BEFBE6172}">
      <dgm:prSet/>
      <dgm:spPr/>
      <dgm:t>
        <a:bodyPr/>
        <a:lstStyle/>
        <a:p>
          <a:endParaRPr lang="en-US"/>
        </a:p>
      </dgm:t>
    </dgm:pt>
    <dgm:pt modelId="{AAB24714-F6F4-4465-B9A0-4C13FF2FAB45}">
      <dgm:prSet custT="1"/>
      <dgm:spPr/>
      <dgm:t>
        <a:bodyPr anchor="ctr" anchorCtr="0"/>
        <a:lstStyle/>
        <a:p>
          <a:pPr>
            <a:lnSpc>
              <a:spcPct val="100000"/>
            </a:lnSpc>
            <a:defRPr cap="all"/>
          </a:pPr>
          <a:r>
            <a:rPr kumimoji="1" lang="en-US" sz="1500" dirty="0"/>
            <a:t>Se </a:t>
          </a:r>
          <a:r>
            <a:rPr kumimoji="1" lang="en-US" sz="1500" dirty="0" err="1"/>
            <a:t>realizan</a:t>
          </a:r>
          <a:r>
            <a:rPr kumimoji="1" lang="en-US" sz="1500" dirty="0"/>
            <a:t> </a:t>
          </a:r>
          <a:r>
            <a:rPr kumimoji="1" lang="en-US" sz="1500" b="1" dirty="0" err="1"/>
            <a:t>prototipos</a:t>
          </a:r>
          <a:r>
            <a:rPr kumimoji="1" lang="en-US" sz="1500" dirty="0"/>
            <a:t>, </a:t>
          </a:r>
          <a:r>
            <a:rPr kumimoji="1" lang="en-US" sz="1500" dirty="0" err="1"/>
            <a:t>escenarios</a:t>
          </a:r>
          <a:r>
            <a:rPr kumimoji="1" lang="en-US" sz="1500" dirty="0"/>
            <a:t> o </a:t>
          </a:r>
          <a:r>
            <a:rPr kumimoji="1" lang="en-US" sz="1500" dirty="0" err="1"/>
            <a:t>maquetas</a:t>
          </a:r>
          <a:r>
            <a:rPr kumimoji="1" lang="en-US" sz="1500" dirty="0"/>
            <a:t> para que </a:t>
          </a:r>
          <a:r>
            <a:rPr kumimoji="1" lang="en-US" sz="1500" dirty="0" err="1"/>
            <a:t>el</a:t>
          </a:r>
          <a:r>
            <a:rPr kumimoji="1" lang="en-US" sz="1500" dirty="0"/>
            <a:t> </a:t>
          </a:r>
          <a:r>
            <a:rPr kumimoji="1" lang="en-US" sz="1500" dirty="0" err="1"/>
            <a:t>usuario</a:t>
          </a:r>
          <a:r>
            <a:rPr kumimoji="1" lang="en-US" sz="1500" dirty="0"/>
            <a:t> </a:t>
          </a:r>
          <a:r>
            <a:rPr kumimoji="1" lang="en-US" sz="1500" dirty="0" err="1"/>
            <a:t>pueda</a:t>
          </a:r>
          <a:r>
            <a:rPr kumimoji="1" lang="en-US" sz="1500" dirty="0"/>
            <a:t> </a:t>
          </a:r>
          <a:r>
            <a:rPr kumimoji="1" lang="en-US" sz="1500" dirty="0" err="1"/>
            <a:t>ir</a:t>
          </a:r>
          <a:r>
            <a:rPr kumimoji="1" lang="en-US" sz="1500" dirty="0"/>
            <a:t> </a:t>
          </a:r>
          <a:r>
            <a:rPr kumimoji="1" lang="en-US" sz="1500" b="1" dirty="0" err="1"/>
            <a:t>evaluando</a:t>
          </a:r>
          <a:r>
            <a:rPr kumimoji="1" lang="en-US" sz="1500" dirty="0"/>
            <a:t> </a:t>
          </a:r>
          <a:r>
            <a:rPr kumimoji="1" lang="en-US" sz="1500" dirty="0" err="1"/>
            <a:t>el</a:t>
          </a:r>
          <a:r>
            <a:rPr kumimoji="1" lang="en-US" sz="1500" dirty="0"/>
            <a:t> </a:t>
          </a:r>
          <a:r>
            <a:rPr kumimoji="1" lang="en-US" sz="1500" b="1" dirty="0" err="1"/>
            <a:t>diseño</a:t>
          </a:r>
          <a:r>
            <a:rPr kumimoji="1" lang="en-US" sz="1500" dirty="0"/>
            <a:t> </a:t>
          </a:r>
          <a:r>
            <a:rPr kumimoji="1" lang="en-US" sz="1500" dirty="0" err="1"/>
            <a:t>durante</a:t>
          </a:r>
          <a:r>
            <a:rPr kumimoji="1" lang="en-US" sz="1500" dirty="0"/>
            <a:t> </a:t>
          </a:r>
          <a:r>
            <a:rPr kumimoji="1" lang="en-US" sz="1500" dirty="0" err="1"/>
            <a:t>el</a:t>
          </a:r>
          <a:r>
            <a:rPr kumimoji="1" lang="en-US" sz="1500" dirty="0"/>
            <a:t> </a:t>
          </a:r>
          <a:r>
            <a:rPr kumimoji="1" lang="en-US" sz="1500" dirty="0" err="1"/>
            <a:t>ciclo</a:t>
          </a:r>
          <a:r>
            <a:rPr kumimoji="1" lang="en-US" sz="1500" dirty="0"/>
            <a:t> de </a:t>
          </a:r>
          <a:r>
            <a:rPr kumimoji="1" lang="en-US" sz="1500" dirty="0" err="1"/>
            <a:t>vida</a:t>
          </a:r>
          <a:r>
            <a:rPr kumimoji="1" lang="en-US" sz="1500" dirty="0"/>
            <a:t>.</a:t>
          </a:r>
          <a:endParaRPr lang="en-US" sz="1500" dirty="0"/>
        </a:p>
      </dgm:t>
    </dgm:pt>
    <dgm:pt modelId="{6C5F69FE-D28D-4C43-92ED-7946A14BAEE8}" type="parTrans" cxnId="{5FF03C27-86E5-4226-A0D5-369BA51BB56C}">
      <dgm:prSet/>
      <dgm:spPr/>
      <dgm:t>
        <a:bodyPr/>
        <a:lstStyle/>
        <a:p>
          <a:endParaRPr lang="en-US"/>
        </a:p>
      </dgm:t>
    </dgm:pt>
    <dgm:pt modelId="{F54B87D5-117D-4FFC-822E-713DDE7D3381}" type="sibTrans" cxnId="{5FF03C27-86E5-4226-A0D5-369BA51BB56C}">
      <dgm:prSet/>
      <dgm:spPr/>
      <dgm:t>
        <a:bodyPr/>
        <a:lstStyle/>
        <a:p>
          <a:endParaRPr lang="en-US"/>
        </a:p>
      </dgm:t>
    </dgm:pt>
    <dgm:pt modelId="{27AD2B68-FD2C-47D1-8BE9-D544D1465E0D}">
      <dgm:prSet custT="1"/>
      <dgm:spPr/>
      <dgm:t>
        <a:bodyPr anchor="ctr" anchorCtr="0"/>
        <a:lstStyle/>
        <a:p>
          <a:pPr>
            <a:lnSpc>
              <a:spcPct val="100000"/>
            </a:lnSpc>
            <a:defRPr cap="all"/>
          </a:pPr>
          <a:r>
            <a:rPr kumimoji="1" lang="en-US" sz="1500" dirty="0"/>
            <a:t>Se </a:t>
          </a:r>
          <a:r>
            <a:rPr kumimoji="1" lang="en-US" sz="1500" dirty="0" err="1"/>
            <a:t>debe</a:t>
          </a:r>
          <a:r>
            <a:rPr kumimoji="1" lang="en-US" sz="1500" dirty="0"/>
            <a:t> </a:t>
          </a:r>
          <a:r>
            <a:rPr kumimoji="1" lang="en-US" sz="1500" dirty="0" err="1"/>
            <a:t>utilizar</a:t>
          </a:r>
          <a:r>
            <a:rPr kumimoji="1" lang="en-US" sz="1500" dirty="0"/>
            <a:t> </a:t>
          </a:r>
          <a:r>
            <a:rPr kumimoji="1" lang="en-US" sz="1500" dirty="0" err="1"/>
            <a:t>el</a:t>
          </a:r>
          <a:r>
            <a:rPr kumimoji="1" lang="en-US" sz="1500" dirty="0"/>
            <a:t> </a:t>
          </a:r>
          <a:r>
            <a:rPr kumimoji="1" lang="en-US" sz="1500" b="1" dirty="0" err="1"/>
            <a:t>lenguaje</a:t>
          </a:r>
          <a:r>
            <a:rPr kumimoji="1" lang="en-US" sz="1500" dirty="0"/>
            <a:t> del </a:t>
          </a:r>
          <a:r>
            <a:rPr kumimoji="1" lang="en-US" sz="1500" b="1" dirty="0" err="1"/>
            <a:t>usuario</a:t>
          </a:r>
          <a:r>
            <a:rPr kumimoji="1" lang="en-US" sz="1500" dirty="0"/>
            <a:t>, </a:t>
          </a:r>
          <a:r>
            <a:rPr kumimoji="1" lang="en-US" sz="1500" dirty="0" err="1"/>
            <a:t>evitando</a:t>
          </a:r>
          <a:r>
            <a:rPr kumimoji="1" lang="en-US" sz="1500" dirty="0"/>
            <a:t> usar  </a:t>
          </a:r>
          <a:r>
            <a:rPr kumimoji="1" lang="en-US" sz="1500" dirty="0" err="1"/>
            <a:t>tecnicismos</a:t>
          </a:r>
          <a:r>
            <a:rPr kumimoji="1" lang="en-US" sz="1500" dirty="0"/>
            <a:t> y un </a:t>
          </a:r>
          <a:r>
            <a:rPr kumimoji="1" lang="en-US" sz="1500" dirty="0" err="1"/>
            <a:t>vocabulario</a:t>
          </a:r>
          <a:r>
            <a:rPr kumimoji="1" lang="en-US" sz="1500" dirty="0"/>
            <a:t> </a:t>
          </a:r>
          <a:r>
            <a:rPr kumimoji="1" lang="en-US" sz="1500" dirty="0" err="1"/>
            <a:t>alejado</a:t>
          </a:r>
          <a:r>
            <a:rPr kumimoji="1" lang="en-US" sz="1500" dirty="0"/>
            <a:t> del que </a:t>
          </a:r>
          <a:r>
            <a:rPr kumimoji="1" lang="en-US" sz="1500" dirty="0" err="1"/>
            <a:t>maneja</a:t>
          </a:r>
          <a:r>
            <a:rPr kumimoji="1" lang="en-US" sz="1500" dirty="0"/>
            <a:t>.</a:t>
          </a:r>
          <a:endParaRPr lang="en-US" sz="1500" dirty="0"/>
        </a:p>
      </dgm:t>
    </dgm:pt>
    <dgm:pt modelId="{691C871B-7AFF-476A-8ACD-CFC737011CB3}" type="parTrans" cxnId="{8A2D1D18-BCF7-4D46-ADDD-35E0B377E2D0}">
      <dgm:prSet/>
      <dgm:spPr/>
      <dgm:t>
        <a:bodyPr/>
        <a:lstStyle/>
        <a:p>
          <a:endParaRPr lang="en-US"/>
        </a:p>
      </dgm:t>
    </dgm:pt>
    <dgm:pt modelId="{19607EF4-3C83-42F8-8717-94460B2439A6}" type="sibTrans" cxnId="{8A2D1D18-BCF7-4D46-ADDD-35E0B377E2D0}">
      <dgm:prSet/>
      <dgm:spPr/>
      <dgm:t>
        <a:bodyPr/>
        <a:lstStyle/>
        <a:p>
          <a:endParaRPr lang="en-US"/>
        </a:p>
      </dgm:t>
    </dgm:pt>
    <dgm:pt modelId="{305A1D67-139B-4E12-8FDC-ABF2FAB6FB37}" type="pres">
      <dgm:prSet presAssocID="{BCC12064-B501-4796-A4B4-DEDDDB9118BB}" presName="root" presStyleCnt="0">
        <dgm:presLayoutVars>
          <dgm:dir/>
          <dgm:resizeHandles val="exact"/>
        </dgm:presLayoutVars>
      </dgm:prSet>
      <dgm:spPr/>
    </dgm:pt>
    <dgm:pt modelId="{9C63A845-2D62-4FD9-B1CE-D6FA235054BE}" type="pres">
      <dgm:prSet presAssocID="{CAD724DA-3D95-4449-A137-4587EE9C8637}" presName="compNode" presStyleCnt="0"/>
      <dgm:spPr/>
    </dgm:pt>
    <dgm:pt modelId="{A34D3CAB-EA26-4728-8DC6-BF9B831CB417}" type="pres">
      <dgm:prSet presAssocID="{CAD724DA-3D95-4449-A137-4587EE9C8637}" presName="iconBgRect" presStyleLbl="bgShp" presStyleIdx="0" presStyleCnt="5" custLinFactNeighborY="20592">
        <dgm:style>
          <a:lnRef idx="2">
            <a:schemeClr val="dk1"/>
          </a:lnRef>
          <a:fillRef idx="1">
            <a:schemeClr val="lt1"/>
          </a:fillRef>
          <a:effectRef idx="0">
            <a:schemeClr val="dk1"/>
          </a:effectRef>
          <a:fontRef idx="minor">
            <a:schemeClr val="dk1"/>
          </a:fontRef>
        </dgm:style>
      </dgm:prSet>
      <dgm:spPr/>
    </dgm:pt>
    <dgm:pt modelId="{748A7956-0D13-4F21-9ED0-54AE42878BFC}" type="pres">
      <dgm:prSet presAssocID="{CAD724DA-3D95-4449-A137-4587EE9C8637}" presName="iconRect" presStyleLbl="node1" presStyleIdx="0" presStyleCnt="5" custLinFactNeighborY="35882"/>
      <dgm:spPr>
        <a:blipFill>
          <a:blip xmlns:r="http://schemas.openxmlformats.org/officeDocument/2006/relationships" r:embed="rId1">
            <a:biLevel thresh="50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3420B052-6F56-4C4B-946D-58EBF9D5A6FD}" type="pres">
      <dgm:prSet presAssocID="{CAD724DA-3D95-4449-A137-4587EE9C8637}" presName="spaceRect" presStyleCnt="0"/>
      <dgm:spPr/>
    </dgm:pt>
    <dgm:pt modelId="{EF27BAD9-E530-49B2-B785-AA22B60A5FE2}" type="pres">
      <dgm:prSet presAssocID="{CAD724DA-3D95-4449-A137-4587EE9C8637}" presName="textRect" presStyleLbl="revTx" presStyleIdx="0" presStyleCnt="5" custScaleX="117456" custScaleY="120816" custLinFactNeighborX="-571" custLinFactNeighborY="6397">
        <dgm:presLayoutVars>
          <dgm:chMax val="1"/>
          <dgm:chPref val="1"/>
        </dgm:presLayoutVars>
      </dgm:prSet>
      <dgm:spPr/>
    </dgm:pt>
    <dgm:pt modelId="{04AF82C5-BBF1-4131-B9D4-91B52F73A483}" type="pres">
      <dgm:prSet presAssocID="{836BF13C-2EEE-4968-99AC-0D7D7AD4A875}" presName="sibTrans" presStyleCnt="0"/>
      <dgm:spPr/>
    </dgm:pt>
    <dgm:pt modelId="{9C1FA0E5-940A-4837-8D5A-DD65D01E49E0}" type="pres">
      <dgm:prSet presAssocID="{A57A1C35-7163-4867-8F25-3F5018E2F72B}" presName="compNode" presStyleCnt="0"/>
      <dgm:spPr/>
    </dgm:pt>
    <dgm:pt modelId="{FCC230B5-C7C5-4875-A28B-687D83399852}" type="pres">
      <dgm:prSet presAssocID="{A57A1C35-7163-4867-8F25-3F5018E2F72B}" presName="iconBgRect" presStyleLbl="bgShp" presStyleIdx="1" presStyleCnt="5" custLinFactNeighborY="20592">
        <dgm:style>
          <a:lnRef idx="2">
            <a:schemeClr val="dk1"/>
          </a:lnRef>
          <a:fillRef idx="1">
            <a:schemeClr val="lt1"/>
          </a:fillRef>
          <a:effectRef idx="0">
            <a:schemeClr val="dk1"/>
          </a:effectRef>
          <a:fontRef idx="minor">
            <a:schemeClr val="dk1"/>
          </a:fontRef>
        </dgm:style>
      </dgm:prSet>
      <dgm:spPr>
        <a:xfrm>
          <a:off x="2765307" y="185985"/>
          <a:ext cx="1191834" cy="1191834"/>
        </a:xfrm>
        <a:prstGeom prst="ellipse">
          <a:avLst/>
        </a:prstGeom>
        <a:ln/>
      </dgm:spPr>
    </dgm:pt>
    <dgm:pt modelId="{07B0769F-1AC4-4953-ABD4-B900805635A5}" type="pres">
      <dgm:prSet presAssocID="{A57A1C35-7163-4867-8F25-3F5018E2F72B}" presName="iconRect" presStyleLbl="node1" presStyleIdx="1" presStyleCnt="5" custLinFactNeighborY="35882"/>
      <dgm:spPr>
        <a:blipFill>
          <a:blip xmlns:r="http://schemas.openxmlformats.org/officeDocument/2006/relationships" r:embed="rId3">
            <a:biLevel thresh="75000"/>
            <a:extLst>
              <a:ext uri="{96DAC541-7B7A-43D3-8B79-37D633B846F1}">
                <asvg:svgBlip xmlns:asvg="http://schemas.microsoft.com/office/drawing/2016/SVG/main" r:embed="rId4"/>
              </a:ext>
            </a:extLst>
          </a:blip>
          <a:srcRect/>
          <a:stretch>
            <a:fillRect/>
          </a:stretch>
        </a:blipFill>
      </dgm:spPr>
    </dgm:pt>
    <dgm:pt modelId="{FBA419E6-E50D-47EA-8626-D6F60675AB07}" type="pres">
      <dgm:prSet presAssocID="{A57A1C35-7163-4867-8F25-3F5018E2F72B}" presName="spaceRect" presStyleCnt="0"/>
      <dgm:spPr/>
    </dgm:pt>
    <dgm:pt modelId="{CCE3CDD9-1253-4CF2-AE92-F8A3F200BC34}" type="pres">
      <dgm:prSet presAssocID="{A57A1C35-7163-4867-8F25-3F5018E2F72B}" presName="textRect" presStyleLbl="revTx" presStyleIdx="1" presStyleCnt="5" custScaleX="112574" custScaleY="116249" custLinFactNeighborX="-1085" custLinFactNeighborY="-2159">
        <dgm:presLayoutVars>
          <dgm:chMax val="1"/>
          <dgm:chPref val="1"/>
        </dgm:presLayoutVars>
      </dgm:prSet>
      <dgm:spPr/>
    </dgm:pt>
    <dgm:pt modelId="{38861A1D-F196-4D5B-AA20-B7EBF2DBA12E}" type="pres">
      <dgm:prSet presAssocID="{204B192F-308C-4116-BFAA-0345030F42E5}" presName="sibTrans" presStyleCnt="0"/>
      <dgm:spPr/>
    </dgm:pt>
    <dgm:pt modelId="{8CEAFE24-1CD0-4B16-8A00-FFD2E17E6B4A}" type="pres">
      <dgm:prSet presAssocID="{CA68D3B8-A468-4ED7-AE48-BF80D8E2C1A3}" presName="compNode" presStyleCnt="0"/>
      <dgm:spPr/>
    </dgm:pt>
    <dgm:pt modelId="{6D387585-D866-4961-9133-E67D981BC0E0}" type="pres">
      <dgm:prSet presAssocID="{CA68D3B8-A468-4ED7-AE48-BF80D8E2C1A3}" presName="iconBgRect" presStyleLbl="bgShp" presStyleIdx="2" presStyleCnt="5" custLinFactNeighborY="20592">
        <dgm:style>
          <a:lnRef idx="2">
            <a:schemeClr val="dk1"/>
          </a:lnRef>
          <a:fillRef idx="1">
            <a:schemeClr val="lt1"/>
          </a:fillRef>
          <a:effectRef idx="0">
            <a:schemeClr val="dk1"/>
          </a:effectRef>
          <a:fontRef idx="minor">
            <a:schemeClr val="dk1"/>
          </a:fontRef>
        </dgm:style>
      </dgm:prSet>
      <dgm:spPr>
        <a:xfrm>
          <a:off x="5061053" y="185985"/>
          <a:ext cx="1191834" cy="1191834"/>
        </a:xfrm>
        <a:prstGeom prst="ellipse">
          <a:avLst/>
        </a:prstGeom>
        <a:ln/>
      </dgm:spPr>
    </dgm:pt>
    <dgm:pt modelId="{927E1784-CA11-4122-BA84-C0B6953D4E09}" type="pres">
      <dgm:prSet presAssocID="{CA68D3B8-A468-4ED7-AE48-BF80D8E2C1A3}" presName="iconRect" presStyleLbl="node1" presStyleIdx="2" presStyleCnt="5" custLinFactNeighborY="35882"/>
      <dgm:spPr>
        <a:blipFill>
          <a:blip xmlns:r="http://schemas.openxmlformats.org/officeDocument/2006/relationships" r:embed="rId5">
            <a:biLevel thresh="75000"/>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rabajar desde el escritorio de casa con relleno sólido"/>
        </a:ext>
      </dgm:extLst>
    </dgm:pt>
    <dgm:pt modelId="{62345890-6526-440C-AD04-C9E89081DC1E}" type="pres">
      <dgm:prSet presAssocID="{CA68D3B8-A468-4ED7-AE48-BF80D8E2C1A3}" presName="spaceRect" presStyleCnt="0"/>
      <dgm:spPr/>
    </dgm:pt>
    <dgm:pt modelId="{2C381174-5471-4C3E-ADC4-00C7A5C61A8D}" type="pres">
      <dgm:prSet presAssocID="{CA68D3B8-A468-4ED7-AE48-BF80D8E2C1A3}" presName="textRect" presStyleLbl="revTx" presStyleIdx="2" presStyleCnt="5" custScaleX="113937" custScaleY="126767" custLinFactNeighborX="-270" custLinFactNeighborY="-491">
        <dgm:presLayoutVars>
          <dgm:chMax val="1"/>
          <dgm:chPref val="1"/>
        </dgm:presLayoutVars>
      </dgm:prSet>
      <dgm:spPr/>
    </dgm:pt>
    <dgm:pt modelId="{FB782D97-31A1-46BE-A914-635DCC72E76E}" type="pres">
      <dgm:prSet presAssocID="{9184E541-BEAA-481E-9E9D-5D1017148855}" presName="sibTrans" presStyleCnt="0"/>
      <dgm:spPr/>
    </dgm:pt>
    <dgm:pt modelId="{87917DDF-9180-4AC2-B569-09823A01964C}" type="pres">
      <dgm:prSet presAssocID="{AAB24714-F6F4-4465-B9A0-4C13FF2FAB45}" presName="compNode" presStyleCnt="0"/>
      <dgm:spPr/>
    </dgm:pt>
    <dgm:pt modelId="{D784729A-5B9A-4AC8-A0B1-BF07029F2A74}" type="pres">
      <dgm:prSet presAssocID="{AAB24714-F6F4-4465-B9A0-4C13FF2FAB45}" presName="iconBgRect" presStyleLbl="bgShp" presStyleIdx="3" presStyleCnt="5" custLinFactNeighborY="-13104">
        <dgm:style>
          <a:lnRef idx="2">
            <a:schemeClr val="dk1"/>
          </a:lnRef>
          <a:fillRef idx="1">
            <a:schemeClr val="lt1"/>
          </a:fillRef>
          <a:effectRef idx="0">
            <a:schemeClr val="dk1"/>
          </a:effectRef>
          <a:fontRef idx="minor">
            <a:schemeClr val="dk1"/>
          </a:fontRef>
        </dgm:style>
      </dgm:prSet>
      <dgm:spPr>
        <a:xfrm>
          <a:off x="1617434" y="3587503"/>
          <a:ext cx="1191834" cy="1191834"/>
        </a:xfrm>
        <a:prstGeom prst="ellipse">
          <a:avLst/>
        </a:prstGeom>
        <a:ln/>
      </dgm:spPr>
    </dgm:pt>
    <dgm:pt modelId="{D39C800C-B55A-4C5A-BAFC-DACC046FEBA5}" type="pres">
      <dgm:prSet presAssocID="{AAB24714-F6F4-4465-B9A0-4C13FF2FAB45}" presName="iconRect" presStyleLbl="node1" presStyleIdx="3" presStyleCnt="5" custLinFactNeighborY="-22834"/>
      <dgm:spPr>
        <a:blipFill>
          <a:blip xmlns:r="http://schemas.openxmlformats.org/officeDocument/2006/relationships" r:embed="rId7">
            <a:biLevel thresh="7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ngranajes"/>
        </a:ext>
      </dgm:extLst>
    </dgm:pt>
    <dgm:pt modelId="{29D4F1D3-3A8E-4C44-84FC-5E06B11E93CD}" type="pres">
      <dgm:prSet presAssocID="{AAB24714-F6F4-4465-B9A0-4C13FF2FAB45}" presName="spaceRect" presStyleCnt="0"/>
      <dgm:spPr/>
    </dgm:pt>
    <dgm:pt modelId="{53A3DA70-E586-47CD-BCD9-21670BC61069}" type="pres">
      <dgm:prSet presAssocID="{AAB24714-F6F4-4465-B9A0-4C13FF2FAB45}" presName="textRect" presStyleLbl="revTx" presStyleIdx="3" presStyleCnt="5" custScaleX="132606" custLinFactNeighborY="-27971">
        <dgm:presLayoutVars>
          <dgm:chMax val="1"/>
          <dgm:chPref val="1"/>
        </dgm:presLayoutVars>
      </dgm:prSet>
      <dgm:spPr/>
    </dgm:pt>
    <dgm:pt modelId="{8A9EF43B-043A-4B84-9A85-48BFC2A976B9}" type="pres">
      <dgm:prSet presAssocID="{F54B87D5-117D-4FFC-822E-713DDE7D3381}" presName="sibTrans" presStyleCnt="0"/>
      <dgm:spPr/>
    </dgm:pt>
    <dgm:pt modelId="{C8E7C6D0-DD52-438D-8700-FF1397A1D159}" type="pres">
      <dgm:prSet presAssocID="{27AD2B68-FD2C-47D1-8BE9-D544D1465E0D}" presName="compNode" presStyleCnt="0"/>
      <dgm:spPr/>
    </dgm:pt>
    <dgm:pt modelId="{E8AB927F-1108-44E6-AE60-E3FEF97D7BF3}" type="pres">
      <dgm:prSet presAssocID="{27AD2B68-FD2C-47D1-8BE9-D544D1465E0D}" presName="iconBgRect" presStyleLbl="bgShp" presStyleIdx="4" presStyleCnt="5" custLinFactNeighborY="-13104">
        <dgm:style>
          <a:lnRef idx="2">
            <a:schemeClr val="dk1"/>
          </a:lnRef>
          <a:fillRef idx="1">
            <a:schemeClr val="lt1"/>
          </a:fillRef>
          <a:effectRef idx="0">
            <a:schemeClr val="dk1"/>
          </a:effectRef>
          <a:fontRef idx="minor">
            <a:schemeClr val="dk1"/>
          </a:fontRef>
        </dgm:style>
      </dgm:prSet>
      <dgm:spPr>
        <a:xfrm>
          <a:off x="3913180" y="3587503"/>
          <a:ext cx="1191834" cy="1191834"/>
        </a:xfrm>
        <a:prstGeom prst="ellipse">
          <a:avLst/>
        </a:prstGeom>
        <a:ln/>
      </dgm:spPr>
    </dgm:pt>
    <dgm:pt modelId="{86035D64-C252-4B72-8E8B-E6A1060B6790}" type="pres">
      <dgm:prSet presAssocID="{27AD2B68-FD2C-47D1-8BE9-D544D1465E0D}" presName="iconRect" presStyleLbl="node1" presStyleIdx="4" presStyleCnt="5" custLinFactNeighborY="-22834"/>
      <dgm:spPr>
        <a:blipFill>
          <a:blip xmlns:r="http://schemas.openxmlformats.org/officeDocument/2006/relationships" r:embed="rId9">
            <a:biLevel thresh="7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Advertencia"/>
        </a:ext>
      </dgm:extLst>
    </dgm:pt>
    <dgm:pt modelId="{FEA24C5D-FF17-4B91-9AF5-323E8AD7B28B}" type="pres">
      <dgm:prSet presAssocID="{27AD2B68-FD2C-47D1-8BE9-D544D1465E0D}" presName="spaceRect" presStyleCnt="0"/>
      <dgm:spPr/>
    </dgm:pt>
    <dgm:pt modelId="{F8FFD325-610E-4976-B8D6-5C6C42C3EAB6}" type="pres">
      <dgm:prSet presAssocID="{27AD2B68-FD2C-47D1-8BE9-D544D1465E0D}" presName="textRect" presStyleLbl="revTx" presStyleIdx="4" presStyleCnt="5" custScaleX="125642" custLinFactNeighborY="-27971">
        <dgm:presLayoutVars>
          <dgm:chMax val="1"/>
          <dgm:chPref val="1"/>
        </dgm:presLayoutVars>
      </dgm:prSet>
      <dgm:spPr/>
    </dgm:pt>
  </dgm:ptLst>
  <dgm:cxnLst>
    <dgm:cxn modelId="{AE0CFF04-ACA5-464E-B5FE-7B71D4F43995}" type="presOf" srcId="{CAD724DA-3D95-4449-A137-4587EE9C8637}" destId="{EF27BAD9-E530-49B2-B785-AA22B60A5FE2}" srcOrd="0" destOrd="0" presId="urn:microsoft.com/office/officeart/2018/5/layout/IconCircleLabelList"/>
    <dgm:cxn modelId="{8A2D1D18-BCF7-4D46-ADDD-35E0B377E2D0}" srcId="{BCC12064-B501-4796-A4B4-DEDDDB9118BB}" destId="{27AD2B68-FD2C-47D1-8BE9-D544D1465E0D}" srcOrd="4" destOrd="0" parTransId="{691C871B-7AFF-476A-8ACD-CFC737011CB3}" sibTransId="{19607EF4-3C83-42F8-8717-94460B2439A6}"/>
    <dgm:cxn modelId="{BA22701F-82EA-4CCE-974C-F035BB3A117F}" type="presOf" srcId="{AAB24714-F6F4-4465-B9A0-4C13FF2FAB45}" destId="{53A3DA70-E586-47CD-BCD9-21670BC61069}" srcOrd="0" destOrd="0" presId="urn:microsoft.com/office/officeart/2018/5/layout/IconCircleLabelList"/>
    <dgm:cxn modelId="{5FF03C27-86E5-4226-A0D5-369BA51BB56C}" srcId="{BCC12064-B501-4796-A4B4-DEDDDB9118BB}" destId="{AAB24714-F6F4-4465-B9A0-4C13FF2FAB45}" srcOrd="3" destOrd="0" parTransId="{6C5F69FE-D28D-4C43-92ED-7946A14BAEE8}" sibTransId="{F54B87D5-117D-4FFC-822E-713DDE7D3381}"/>
    <dgm:cxn modelId="{F6D45537-BE80-47A3-A2DD-79F551CAA562}" srcId="{BCC12064-B501-4796-A4B4-DEDDDB9118BB}" destId="{CAD724DA-3D95-4449-A137-4587EE9C8637}" srcOrd="0" destOrd="0" parTransId="{EBE24A52-F9E1-491B-9DA6-008BACBAB64F}" sibTransId="{836BF13C-2EEE-4968-99AC-0D7D7AD4A875}"/>
    <dgm:cxn modelId="{7BA96B7E-1381-4050-9D57-2D291C9DC274}" srcId="{BCC12064-B501-4796-A4B4-DEDDDB9118BB}" destId="{A57A1C35-7163-4867-8F25-3F5018E2F72B}" srcOrd="1" destOrd="0" parTransId="{A5FD067B-730A-48F2-A46F-FF386B486539}" sibTransId="{204B192F-308C-4116-BFAA-0345030F42E5}"/>
    <dgm:cxn modelId="{A8512285-74B1-4AE6-B9B0-59AE6B3F5D40}" type="presOf" srcId="{CA68D3B8-A468-4ED7-AE48-BF80D8E2C1A3}" destId="{2C381174-5471-4C3E-ADC4-00C7A5C61A8D}" srcOrd="0" destOrd="0" presId="urn:microsoft.com/office/officeart/2018/5/layout/IconCircleLabelList"/>
    <dgm:cxn modelId="{5CAF589C-9E5F-48D5-8527-6DE2EAF15B8C}" type="presOf" srcId="{A57A1C35-7163-4867-8F25-3F5018E2F72B}" destId="{CCE3CDD9-1253-4CF2-AE92-F8A3F200BC34}" srcOrd="0" destOrd="0" presId="urn:microsoft.com/office/officeart/2018/5/layout/IconCircleLabelList"/>
    <dgm:cxn modelId="{CFA557C9-0B67-4F40-AF9E-6D452076FD72}" type="presOf" srcId="{27AD2B68-FD2C-47D1-8BE9-D544D1465E0D}" destId="{F8FFD325-610E-4976-B8D6-5C6C42C3EAB6}" srcOrd="0" destOrd="0" presId="urn:microsoft.com/office/officeart/2018/5/layout/IconCircleLabelList"/>
    <dgm:cxn modelId="{6359A8D5-74B2-4083-A7A6-690BEFBE6172}" srcId="{BCC12064-B501-4796-A4B4-DEDDDB9118BB}" destId="{CA68D3B8-A468-4ED7-AE48-BF80D8E2C1A3}" srcOrd="2" destOrd="0" parTransId="{E6DAE47F-BAC3-4C6F-805B-E37B1B2FDFB8}" sibTransId="{9184E541-BEAA-481E-9E9D-5D1017148855}"/>
    <dgm:cxn modelId="{E0DF7EEE-3666-40F8-9012-3F2ED02A2373}" type="presOf" srcId="{BCC12064-B501-4796-A4B4-DEDDDB9118BB}" destId="{305A1D67-139B-4E12-8FDC-ABF2FAB6FB37}" srcOrd="0" destOrd="0" presId="urn:microsoft.com/office/officeart/2018/5/layout/IconCircleLabelList"/>
    <dgm:cxn modelId="{220C82D0-663A-4632-8F96-FFE45F70BEA3}" type="presParOf" srcId="{305A1D67-139B-4E12-8FDC-ABF2FAB6FB37}" destId="{9C63A845-2D62-4FD9-B1CE-D6FA235054BE}" srcOrd="0" destOrd="0" presId="urn:microsoft.com/office/officeart/2018/5/layout/IconCircleLabelList"/>
    <dgm:cxn modelId="{945BC8CB-344F-486D-B8C0-CA4AEF18B083}" type="presParOf" srcId="{9C63A845-2D62-4FD9-B1CE-D6FA235054BE}" destId="{A34D3CAB-EA26-4728-8DC6-BF9B831CB417}" srcOrd="0" destOrd="0" presId="urn:microsoft.com/office/officeart/2018/5/layout/IconCircleLabelList"/>
    <dgm:cxn modelId="{C12ED57B-DA8E-4517-8A3B-F4090C6DFDFB}" type="presParOf" srcId="{9C63A845-2D62-4FD9-B1CE-D6FA235054BE}" destId="{748A7956-0D13-4F21-9ED0-54AE42878BFC}" srcOrd="1" destOrd="0" presId="urn:microsoft.com/office/officeart/2018/5/layout/IconCircleLabelList"/>
    <dgm:cxn modelId="{F752603C-6DEB-4682-AA2F-FE63F3F6E624}" type="presParOf" srcId="{9C63A845-2D62-4FD9-B1CE-D6FA235054BE}" destId="{3420B052-6F56-4C4B-946D-58EBF9D5A6FD}" srcOrd="2" destOrd="0" presId="urn:microsoft.com/office/officeart/2018/5/layout/IconCircleLabelList"/>
    <dgm:cxn modelId="{06133A1A-B568-43F3-B68A-93C66AF51360}" type="presParOf" srcId="{9C63A845-2D62-4FD9-B1CE-D6FA235054BE}" destId="{EF27BAD9-E530-49B2-B785-AA22B60A5FE2}" srcOrd="3" destOrd="0" presId="urn:microsoft.com/office/officeart/2018/5/layout/IconCircleLabelList"/>
    <dgm:cxn modelId="{6E301DD8-9741-45F9-8529-C2F718A05CFE}" type="presParOf" srcId="{305A1D67-139B-4E12-8FDC-ABF2FAB6FB37}" destId="{04AF82C5-BBF1-4131-B9D4-91B52F73A483}" srcOrd="1" destOrd="0" presId="urn:microsoft.com/office/officeart/2018/5/layout/IconCircleLabelList"/>
    <dgm:cxn modelId="{D728A543-EE32-4398-B32B-F408960EC9C9}" type="presParOf" srcId="{305A1D67-139B-4E12-8FDC-ABF2FAB6FB37}" destId="{9C1FA0E5-940A-4837-8D5A-DD65D01E49E0}" srcOrd="2" destOrd="0" presId="urn:microsoft.com/office/officeart/2018/5/layout/IconCircleLabelList"/>
    <dgm:cxn modelId="{05C19CD0-130D-46A6-9C8D-7DFB06544623}" type="presParOf" srcId="{9C1FA0E5-940A-4837-8D5A-DD65D01E49E0}" destId="{FCC230B5-C7C5-4875-A28B-687D83399852}" srcOrd="0" destOrd="0" presId="urn:microsoft.com/office/officeart/2018/5/layout/IconCircleLabelList"/>
    <dgm:cxn modelId="{2AB78DC3-4611-4D36-8609-59F2DB08A746}" type="presParOf" srcId="{9C1FA0E5-940A-4837-8D5A-DD65D01E49E0}" destId="{07B0769F-1AC4-4953-ABD4-B900805635A5}" srcOrd="1" destOrd="0" presId="urn:microsoft.com/office/officeart/2018/5/layout/IconCircleLabelList"/>
    <dgm:cxn modelId="{25C3C4E9-63F0-4877-A0EC-344B126D2898}" type="presParOf" srcId="{9C1FA0E5-940A-4837-8D5A-DD65D01E49E0}" destId="{FBA419E6-E50D-47EA-8626-D6F60675AB07}" srcOrd="2" destOrd="0" presId="urn:microsoft.com/office/officeart/2018/5/layout/IconCircleLabelList"/>
    <dgm:cxn modelId="{7D80571A-9223-49E0-B26E-3C4F439B51E8}" type="presParOf" srcId="{9C1FA0E5-940A-4837-8D5A-DD65D01E49E0}" destId="{CCE3CDD9-1253-4CF2-AE92-F8A3F200BC34}" srcOrd="3" destOrd="0" presId="urn:microsoft.com/office/officeart/2018/5/layout/IconCircleLabelList"/>
    <dgm:cxn modelId="{0E256691-8E7B-4B31-B1DF-2F42F050B33B}" type="presParOf" srcId="{305A1D67-139B-4E12-8FDC-ABF2FAB6FB37}" destId="{38861A1D-F196-4D5B-AA20-B7EBF2DBA12E}" srcOrd="3" destOrd="0" presId="urn:microsoft.com/office/officeart/2018/5/layout/IconCircleLabelList"/>
    <dgm:cxn modelId="{3A9EDC2D-8EA3-4A25-998E-1CD0C77EA903}" type="presParOf" srcId="{305A1D67-139B-4E12-8FDC-ABF2FAB6FB37}" destId="{8CEAFE24-1CD0-4B16-8A00-FFD2E17E6B4A}" srcOrd="4" destOrd="0" presId="urn:microsoft.com/office/officeart/2018/5/layout/IconCircleLabelList"/>
    <dgm:cxn modelId="{9243DF65-5627-4E04-BAF2-967CCA5A9D5C}" type="presParOf" srcId="{8CEAFE24-1CD0-4B16-8A00-FFD2E17E6B4A}" destId="{6D387585-D866-4961-9133-E67D981BC0E0}" srcOrd="0" destOrd="0" presId="urn:microsoft.com/office/officeart/2018/5/layout/IconCircleLabelList"/>
    <dgm:cxn modelId="{6DBBD27A-08D4-4071-986D-9F7351D878B1}" type="presParOf" srcId="{8CEAFE24-1CD0-4B16-8A00-FFD2E17E6B4A}" destId="{927E1784-CA11-4122-BA84-C0B6953D4E09}" srcOrd="1" destOrd="0" presId="urn:microsoft.com/office/officeart/2018/5/layout/IconCircleLabelList"/>
    <dgm:cxn modelId="{587CE412-0E74-40C9-8B24-AABB44DFDDC2}" type="presParOf" srcId="{8CEAFE24-1CD0-4B16-8A00-FFD2E17E6B4A}" destId="{62345890-6526-440C-AD04-C9E89081DC1E}" srcOrd="2" destOrd="0" presId="urn:microsoft.com/office/officeart/2018/5/layout/IconCircleLabelList"/>
    <dgm:cxn modelId="{C314AD32-8757-4F57-9625-E20310808D3D}" type="presParOf" srcId="{8CEAFE24-1CD0-4B16-8A00-FFD2E17E6B4A}" destId="{2C381174-5471-4C3E-ADC4-00C7A5C61A8D}" srcOrd="3" destOrd="0" presId="urn:microsoft.com/office/officeart/2018/5/layout/IconCircleLabelList"/>
    <dgm:cxn modelId="{1A55B6AB-7257-4981-8D59-5046D774CCEB}" type="presParOf" srcId="{305A1D67-139B-4E12-8FDC-ABF2FAB6FB37}" destId="{FB782D97-31A1-46BE-A914-635DCC72E76E}" srcOrd="5" destOrd="0" presId="urn:microsoft.com/office/officeart/2018/5/layout/IconCircleLabelList"/>
    <dgm:cxn modelId="{5DE7B625-ADD6-4BCD-9067-7544EA54CF7A}" type="presParOf" srcId="{305A1D67-139B-4E12-8FDC-ABF2FAB6FB37}" destId="{87917DDF-9180-4AC2-B569-09823A01964C}" srcOrd="6" destOrd="0" presId="urn:microsoft.com/office/officeart/2018/5/layout/IconCircleLabelList"/>
    <dgm:cxn modelId="{F1577DB6-0F2C-4448-99CE-124B67001BA8}" type="presParOf" srcId="{87917DDF-9180-4AC2-B569-09823A01964C}" destId="{D784729A-5B9A-4AC8-A0B1-BF07029F2A74}" srcOrd="0" destOrd="0" presId="urn:microsoft.com/office/officeart/2018/5/layout/IconCircleLabelList"/>
    <dgm:cxn modelId="{9A942FF6-3211-4681-9DD8-C8F7DCBA697C}" type="presParOf" srcId="{87917DDF-9180-4AC2-B569-09823A01964C}" destId="{D39C800C-B55A-4C5A-BAFC-DACC046FEBA5}" srcOrd="1" destOrd="0" presId="urn:microsoft.com/office/officeart/2018/5/layout/IconCircleLabelList"/>
    <dgm:cxn modelId="{982D55BD-5699-4895-8F38-A805C6DC5B74}" type="presParOf" srcId="{87917DDF-9180-4AC2-B569-09823A01964C}" destId="{29D4F1D3-3A8E-4C44-84FC-5E06B11E93CD}" srcOrd="2" destOrd="0" presId="urn:microsoft.com/office/officeart/2018/5/layout/IconCircleLabelList"/>
    <dgm:cxn modelId="{54F7F9CF-55F5-4840-A0DD-5FA5B7C12858}" type="presParOf" srcId="{87917DDF-9180-4AC2-B569-09823A01964C}" destId="{53A3DA70-E586-47CD-BCD9-21670BC61069}" srcOrd="3" destOrd="0" presId="urn:microsoft.com/office/officeart/2018/5/layout/IconCircleLabelList"/>
    <dgm:cxn modelId="{AF2BB672-AC70-418D-B53E-E26FCBBD076F}" type="presParOf" srcId="{305A1D67-139B-4E12-8FDC-ABF2FAB6FB37}" destId="{8A9EF43B-043A-4B84-9A85-48BFC2A976B9}" srcOrd="7" destOrd="0" presId="urn:microsoft.com/office/officeart/2018/5/layout/IconCircleLabelList"/>
    <dgm:cxn modelId="{8DB5C6FE-A128-4322-8A8C-BD650DA3A794}" type="presParOf" srcId="{305A1D67-139B-4E12-8FDC-ABF2FAB6FB37}" destId="{C8E7C6D0-DD52-438D-8700-FF1397A1D159}" srcOrd="8" destOrd="0" presId="urn:microsoft.com/office/officeart/2018/5/layout/IconCircleLabelList"/>
    <dgm:cxn modelId="{A588CD3F-C337-4A26-BFDB-EAF4AB45A80D}" type="presParOf" srcId="{C8E7C6D0-DD52-438D-8700-FF1397A1D159}" destId="{E8AB927F-1108-44E6-AE60-E3FEF97D7BF3}" srcOrd="0" destOrd="0" presId="urn:microsoft.com/office/officeart/2018/5/layout/IconCircleLabelList"/>
    <dgm:cxn modelId="{811C9241-14F0-41D3-9DEA-1E3455D50AB4}" type="presParOf" srcId="{C8E7C6D0-DD52-438D-8700-FF1397A1D159}" destId="{86035D64-C252-4B72-8E8B-E6A1060B6790}" srcOrd="1" destOrd="0" presId="urn:microsoft.com/office/officeart/2018/5/layout/IconCircleLabelList"/>
    <dgm:cxn modelId="{C97CFA74-B672-47AF-8230-89390EFF6B10}" type="presParOf" srcId="{C8E7C6D0-DD52-438D-8700-FF1397A1D159}" destId="{FEA24C5D-FF17-4B91-9AF5-323E8AD7B28B}" srcOrd="2" destOrd="0" presId="urn:microsoft.com/office/officeart/2018/5/layout/IconCircleLabelList"/>
    <dgm:cxn modelId="{53AC2443-51E8-491D-BB77-F61A78FD4563}" type="presParOf" srcId="{C8E7C6D0-DD52-438D-8700-FF1397A1D159}" destId="{F8FFD325-610E-4976-B8D6-5C6C42C3EAB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646AE9A-61D7-4D0B-8940-9B507B1BE0E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3F0D1D9-5D51-4764-BA40-C47437DB44BC}">
      <dgm:prSet/>
      <dgm:spPr/>
      <dgm:t>
        <a:bodyPr/>
        <a:lstStyle/>
        <a:p>
          <a:r>
            <a:rPr kumimoji="1" lang="es-ES" b="1" dirty="0"/>
            <a:t>Puntos fuertes:</a:t>
          </a:r>
          <a:endParaRPr lang="en-US" dirty="0"/>
        </a:p>
      </dgm:t>
    </dgm:pt>
    <dgm:pt modelId="{985B7EFC-1762-4A15-A6DF-4B6BAD438DED}" type="parTrans" cxnId="{9A82CC0B-416D-4177-A0DD-D94D2100FB49}">
      <dgm:prSet/>
      <dgm:spPr/>
      <dgm:t>
        <a:bodyPr/>
        <a:lstStyle/>
        <a:p>
          <a:endParaRPr lang="en-US"/>
        </a:p>
      </dgm:t>
    </dgm:pt>
    <dgm:pt modelId="{D11F2863-D39C-4E9B-AE6C-A4780C2A6396}" type="sibTrans" cxnId="{9A82CC0B-416D-4177-A0DD-D94D2100FB49}">
      <dgm:prSet/>
      <dgm:spPr/>
      <dgm:t>
        <a:bodyPr/>
        <a:lstStyle/>
        <a:p>
          <a:endParaRPr lang="en-US"/>
        </a:p>
      </dgm:t>
    </dgm:pt>
    <dgm:pt modelId="{EB22B40C-FCF2-47C8-B3D0-F6B3504DE4E5}">
      <dgm:prSet custT="1"/>
      <dgm:spPr/>
      <dgm:t>
        <a:bodyPr/>
        <a:lstStyle/>
        <a:p>
          <a:pPr>
            <a:spcAft>
              <a:spcPct val="20000"/>
            </a:spcAft>
          </a:pPr>
          <a:r>
            <a:rPr kumimoji="1" lang="es-ES" sz="2400" dirty="0"/>
            <a:t>No necesitas conocimientos o hipótesis iniciales</a:t>
          </a:r>
          <a:endParaRPr lang="en-US" sz="2400" dirty="0"/>
        </a:p>
      </dgm:t>
    </dgm:pt>
    <dgm:pt modelId="{EB53FBBF-4585-4FA8-9962-96B449F1C8F5}" type="parTrans" cxnId="{3E265FCF-866C-4AC3-979A-3A06D58FFE04}">
      <dgm:prSet/>
      <dgm:spPr/>
      <dgm:t>
        <a:bodyPr/>
        <a:lstStyle/>
        <a:p>
          <a:endParaRPr lang="en-US"/>
        </a:p>
      </dgm:t>
    </dgm:pt>
    <dgm:pt modelId="{233E9905-0327-46BE-8C18-975F5D80BA90}" type="sibTrans" cxnId="{3E265FCF-866C-4AC3-979A-3A06D58FFE04}">
      <dgm:prSet/>
      <dgm:spPr/>
      <dgm:t>
        <a:bodyPr/>
        <a:lstStyle/>
        <a:p>
          <a:endParaRPr lang="en-US"/>
        </a:p>
      </dgm:t>
    </dgm:pt>
    <dgm:pt modelId="{BCCCCF07-33D0-416A-8414-79345F49B38D}">
      <dgm:prSet custT="1"/>
      <dgm:spPr/>
      <dgm:t>
        <a:bodyPr/>
        <a:lstStyle/>
        <a:p>
          <a:pPr>
            <a:spcAft>
              <a:spcPct val="20000"/>
            </a:spcAft>
          </a:pPr>
          <a:r>
            <a:rPr kumimoji="1" lang="es-ES" sz="2400" dirty="0"/>
            <a:t>Proporcionan una información muy rica y con muchos matices</a:t>
          </a:r>
          <a:endParaRPr lang="en-US" sz="2400" dirty="0"/>
        </a:p>
      </dgm:t>
    </dgm:pt>
    <dgm:pt modelId="{D0311FEA-672F-433B-A54D-14EAEACAFD61}" type="parTrans" cxnId="{BBF38E6C-90E0-4F90-8891-C339AA24260A}">
      <dgm:prSet/>
      <dgm:spPr/>
      <dgm:t>
        <a:bodyPr/>
        <a:lstStyle/>
        <a:p>
          <a:endParaRPr lang="en-US"/>
        </a:p>
      </dgm:t>
    </dgm:pt>
    <dgm:pt modelId="{8D0501A2-F947-4838-A084-8362B61650AF}" type="sibTrans" cxnId="{BBF38E6C-90E0-4F90-8891-C339AA24260A}">
      <dgm:prSet/>
      <dgm:spPr/>
      <dgm:t>
        <a:bodyPr/>
        <a:lstStyle/>
        <a:p>
          <a:endParaRPr lang="en-US"/>
        </a:p>
      </dgm:t>
    </dgm:pt>
    <dgm:pt modelId="{50FE128F-1104-4942-A725-BB81320FD1C9}">
      <dgm:prSet custT="1"/>
      <dgm:spPr/>
      <dgm:t>
        <a:bodyPr/>
        <a:lstStyle/>
        <a:p>
          <a:pPr>
            <a:spcAft>
              <a:spcPts val="1200"/>
            </a:spcAft>
          </a:pPr>
          <a:r>
            <a:rPr kumimoji="1" lang="es-ES" sz="2400" dirty="0"/>
            <a:t>Revela aspectos internos del usuario: motivación, afectos, identidad, prioridades...</a:t>
          </a:r>
          <a:endParaRPr lang="en-US" sz="2400" dirty="0"/>
        </a:p>
      </dgm:t>
    </dgm:pt>
    <dgm:pt modelId="{73625311-5C6A-4DAD-8EAA-ACDF5E02CB25}" type="parTrans" cxnId="{5D8496BB-E350-4BCC-AF56-E3E0E89448A9}">
      <dgm:prSet/>
      <dgm:spPr/>
      <dgm:t>
        <a:bodyPr/>
        <a:lstStyle/>
        <a:p>
          <a:endParaRPr lang="en-US"/>
        </a:p>
      </dgm:t>
    </dgm:pt>
    <dgm:pt modelId="{201E4476-38B0-4A13-9288-F6B96E71876D}" type="sibTrans" cxnId="{5D8496BB-E350-4BCC-AF56-E3E0E89448A9}">
      <dgm:prSet/>
      <dgm:spPr/>
      <dgm:t>
        <a:bodyPr/>
        <a:lstStyle/>
        <a:p>
          <a:endParaRPr lang="en-US"/>
        </a:p>
      </dgm:t>
    </dgm:pt>
    <dgm:pt modelId="{8A593A69-10BA-496B-A1CA-00889959ABAB}">
      <dgm:prSet/>
      <dgm:spPr/>
      <dgm:t>
        <a:bodyPr/>
        <a:lstStyle/>
        <a:p>
          <a:r>
            <a:rPr kumimoji="1" lang="es-ES" b="1" dirty="0"/>
            <a:t>Puntos débiles:</a:t>
          </a:r>
          <a:endParaRPr lang="en-US" dirty="0"/>
        </a:p>
      </dgm:t>
    </dgm:pt>
    <dgm:pt modelId="{E8D01D30-FEBD-4E00-BFF3-BC6C5A577C26}" type="parTrans" cxnId="{CB4B79CB-FF40-4909-B06C-89D4CBE1A3F3}">
      <dgm:prSet/>
      <dgm:spPr/>
      <dgm:t>
        <a:bodyPr/>
        <a:lstStyle/>
        <a:p>
          <a:endParaRPr lang="en-US"/>
        </a:p>
      </dgm:t>
    </dgm:pt>
    <dgm:pt modelId="{45D62BE1-44DF-4AD4-B33E-F0A88F8A4FEE}" type="sibTrans" cxnId="{CB4B79CB-FF40-4909-B06C-89D4CBE1A3F3}">
      <dgm:prSet/>
      <dgm:spPr/>
      <dgm:t>
        <a:bodyPr/>
        <a:lstStyle/>
        <a:p>
          <a:endParaRPr lang="en-US"/>
        </a:p>
      </dgm:t>
    </dgm:pt>
    <dgm:pt modelId="{7A8802F7-40CE-4843-8954-88B307417CD2}">
      <dgm:prSet custT="1"/>
      <dgm:spPr/>
      <dgm:t>
        <a:bodyPr/>
        <a:lstStyle/>
        <a:p>
          <a:r>
            <a:rPr kumimoji="1" lang="es-ES" sz="2400" dirty="0"/>
            <a:t>La memoria puede tener "prejuicios": la memoria es un sistema imperfecto que NO recoge los datos con objetividad</a:t>
          </a:r>
          <a:endParaRPr lang="en-US" sz="2400" dirty="0"/>
        </a:p>
      </dgm:t>
    </dgm:pt>
    <dgm:pt modelId="{C7E25E72-40EA-4866-AC13-A9B2699EA45A}" type="parTrans" cxnId="{DE98AA7F-EF81-4654-8F96-9A9DCD9AE2A7}">
      <dgm:prSet/>
      <dgm:spPr/>
      <dgm:t>
        <a:bodyPr/>
        <a:lstStyle/>
        <a:p>
          <a:endParaRPr lang="en-US"/>
        </a:p>
      </dgm:t>
    </dgm:pt>
    <dgm:pt modelId="{43D6CBC4-0630-4585-BEFD-7B5A5588C166}" type="sibTrans" cxnId="{DE98AA7F-EF81-4654-8F96-9A9DCD9AE2A7}">
      <dgm:prSet/>
      <dgm:spPr/>
      <dgm:t>
        <a:bodyPr/>
        <a:lstStyle/>
        <a:p>
          <a:endParaRPr lang="en-US"/>
        </a:p>
      </dgm:t>
    </dgm:pt>
    <dgm:pt modelId="{7061B65D-1DDA-4F4A-A198-003CC0767C17}">
      <dgm:prSet custT="1"/>
      <dgm:spPr/>
      <dgm:t>
        <a:bodyPr/>
        <a:lstStyle/>
        <a:p>
          <a:r>
            <a:rPr kumimoji="1" lang="es-ES" sz="2400" dirty="0"/>
            <a:t>Lo que dicen los participantes también pueden tener prejuicios (queremos dar una  imagen ante otras personas)</a:t>
          </a:r>
          <a:endParaRPr lang="en-US" sz="2400" dirty="0"/>
        </a:p>
      </dgm:t>
    </dgm:pt>
    <dgm:pt modelId="{79BB582D-2E9B-4348-8D76-C66E923D33AB}" type="parTrans" cxnId="{D90E7EBC-A5B5-4A8C-B099-76AE27E3CDCB}">
      <dgm:prSet/>
      <dgm:spPr/>
      <dgm:t>
        <a:bodyPr/>
        <a:lstStyle/>
        <a:p>
          <a:endParaRPr lang="en-US"/>
        </a:p>
      </dgm:t>
    </dgm:pt>
    <dgm:pt modelId="{3B7E86DF-E0B5-4A94-AD0F-98F9BA121368}" type="sibTrans" cxnId="{D90E7EBC-A5B5-4A8C-B099-76AE27E3CDCB}">
      <dgm:prSet/>
      <dgm:spPr/>
      <dgm:t>
        <a:bodyPr/>
        <a:lstStyle/>
        <a:p>
          <a:endParaRPr lang="en-US"/>
        </a:p>
      </dgm:t>
    </dgm:pt>
    <dgm:pt modelId="{A1271261-0686-432F-A537-4F2805248021}">
      <dgm:prSet custT="1"/>
      <dgm:spPr/>
      <dgm:t>
        <a:bodyPr/>
        <a:lstStyle/>
        <a:p>
          <a:r>
            <a:rPr kumimoji="1" lang="es-ES" sz="2400" dirty="0"/>
            <a:t>Requieren mucho tiempo y esfuerzo.</a:t>
          </a:r>
          <a:endParaRPr lang="en-US" sz="2400" dirty="0"/>
        </a:p>
      </dgm:t>
    </dgm:pt>
    <dgm:pt modelId="{AED13527-9173-4BDE-9D16-925AF11BCF73}" type="parTrans" cxnId="{CCEF111D-03CE-4978-9CAD-7F26ACA033B9}">
      <dgm:prSet/>
      <dgm:spPr/>
      <dgm:t>
        <a:bodyPr/>
        <a:lstStyle/>
        <a:p>
          <a:endParaRPr lang="en-US"/>
        </a:p>
      </dgm:t>
    </dgm:pt>
    <dgm:pt modelId="{5C6D1A76-6ED0-4F25-8DB2-9B76AD048251}" type="sibTrans" cxnId="{CCEF111D-03CE-4978-9CAD-7F26ACA033B9}">
      <dgm:prSet/>
      <dgm:spPr/>
      <dgm:t>
        <a:bodyPr/>
        <a:lstStyle/>
        <a:p>
          <a:endParaRPr lang="en-US"/>
        </a:p>
      </dgm:t>
    </dgm:pt>
    <dgm:pt modelId="{AAC17C9B-9D15-4229-8B1A-C3CA7D059731}">
      <dgm:prSet custT="1"/>
      <dgm:spPr/>
      <dgm:t>
        <a:bodyPr/>
        <a:lstStyle/>
        <a:p>
          <a:pPr>
            <a:spcAft>
              <a:spcPts val="1200"/>
            </a:spcAft>
          </a:pPr>
          <a:endParaRPr lang="en-US" sz="2400" dirty="0"/>
        </a:p>
      </dgm:t>
    </dgm:pt>
    <dgm:pt modelId="{D920BB70-43CD-4E4E-A2C4-85645A986308}" type="parTrans" cxnId="{45DED341-6EBD-4F4E-9BEF-EF40283FF9E8}">
      <dgm:prSet/>
      <dgm:spPr/>
      <dgm:t>
        <a:bodyPr/>
        <a:lstStyle/>
        <a:p>
          <a:endParaRPr lang="es-ES"/>
        </a:p>
      </dgm:t>
    </dgm:pt>
    <dgm:pt modelId="{3E146B8A-1312-416D-A334-3657CFD2CC72}" type="sibTrans" cxnId="{45DED341-6EBD-4F4E-9BEF-EF40283FF9E8}">
      <dgm:prSet/>
      <dgm:spPr/>
      <dgm:t>
        <a:bodyPr/>
        <a:lstStyle/>
        <a:p>
          <a:endParaRPr lang="es-ES"/>
        </a:p>
      </dgm:t>
    </dgm:pt>
    <dgm:pt modelId="{50E641F4-6835-400E-BF0C-FAF8B9D8BCC8}">
      <dgm:prSet custT="1"/>
      <dgm:spPr/>
      <dgm:t>
        <a:bodyPr/>
        <a:lstStyle/>
        <a:p>
          <a:endParaRPr lang="en-US" sz="2400" dirty="0"/>
        </a:p>
      </dgm:t>
    </dgm:pt>
    <dgm:pt modelId="{77601D6C-D3D7-472D-8C83-E53586F338C0}" type="parTrans" cxnId="{8335AEA9-17CB-433C-846D-1F33CDED7970}">
      <dgm:prSet/>
      <dgm:spPr/>
      <dgm:t>
        <a:bodyPr/>
        <a:lstStyle/>
        <a:p>
          <a:endParaRPr lang="es-ES"/>
        </a:p>
      </dgm:t>
    </dgm:pt>
    <dgm:pt modelId="{66546EF5-0F83-4260-9F87-70895618E373}" type="sibTrans" cxnId="{8335AEA9-17CB-433C-846D-1F33CDED7970}">
      <dgm:prSet/>
      <dgm:spPr/>
      <dgm:t>
        <a:bodyPr/>
        <a:lstStyle/>
        <a:p>
          <a:endParaRPr lang="es-ES"/>
        </a:p>
      </dgm:t>
    </dgm:pt>
    <dgm:pt modelId="{50F69872-7749-406F-9615-2C2B19519CAA}">
      <dgm:prSet custT="1"/>
      <dgm:spPr/>
      <dgm:t>
        <a:bodyPr/>
        <a:lstStyle/>
        <a:p>
          <a:pPr>
            <a:spcAft>
              <a:spcPct val="20000"/>
            </a:spcAft>
          </a:pPr>
          <a:endParaRPr lang="en-US" sz="1800" dirty="0"/>
        </a:p>
      </dgm:t>
    </dgm:pt>
    <dgm:pt modelId="{646F483B-8BCA-402C-8BB2-DFE4452CD96F}" type="parTrans" cxnId="{348D206C-0794-4A2E-B9A7-E5BAF6354D12}">
      <dgm:prSet/>
      <dgm:spPr/>
      <dgm:t>
        <a:bodyPr/>
        <a:lstStyle/>
        <a:p>
          <a:endParaRPr lang="es-ES"/>
        </a:p>
      </dgm:t>
    </dgm:pt>
    <dgm:pt modelId="{2D84E480-4E9E-4BC5-B019-42AF609332F3}" type="sibTrans" cxnId="{348D206C-0794-4A2E-B9A7-E5BAF6354D12}">
      <dgm:prSet/>
      <dgm:spPr/>
      <dgm:t>
        <a:bodyPr/>
        <a:lstStyle/>
        <a:p>
          <a:endParaRPr lang="es-ES"/>
        </a:p>
      </dgm:t>
    </dgm:pt>
    <dgm:pt modelId="{B35484BE-513A-43F8-B8C9-914AF61AE25F}">
      <dgm:prSet custT="1"/>
      <dgm:spPr/>
      <dgm:t>
        <a:bodyPr/>
        <a:lstStyle/>
        <a:p>
          <a:endParaRPr lang="en-US" sz="1400" dirty="0"/>
        </a:p>
      </dgm:t>
    </dgm:pt>
    <dgm:pt modelId="{55F77AA2-6FCB-4D20-90E1-7171C5985DDB}" type="parTrans" cxnId="{956C95F3-FC57-4610-8E3C-F10B3481FC2B}">
      <dgm:prSet/>
      <dgm:spPr/>
      <dgm:t>
        <a:bodyPr/>
        <a:lstStyle/>
        <a:p>
          <a:endParaRPr lang="es-ES"/>
        </a:p>
      </dgm:t>
    </dgm:pt>
    <dgm:pt modelId="{9E570DE4-E4B6-4F8D-8948-5C672F45A410}" type="sibTrans" cxnId="{956C95F3-FC57-4610-8E3C-F10B3481FC2B}">
      <dgm:prSet/>
      <dgm:spPr/>
      <dgm:t>
        <a:bodyPr/>
        <a:lstStyle/>
        <a:p>
          <a:endParaRPr lang="es-ES"/>
        </a:p>
      </dgm:t>
    </dgm:pt>
    <dgm:pt modelId="{4A382654-0D9C-4D96-A9BF-FF0E58AA8246}" type="pres">
      <dgm:prSet presAssocID="{0646AE9A-61D7-4D0B-8940-9B507B1BE0E2}" presName="linear" presStyleCnt="0">
        <dgm:presLayoutVars>
          <dgm:animLvl val="lvl"/>
          <dgm:resizeHandles val="exact"/>
        </dgm:presLayoutVars>
      </dgm:prSet>
      <dgm:spPr/>
    </dgm:pt>
    <dgm:pt modelId="{1C734387-DB6F-45FA-AE42-CEC170F6951C}" type="pres">
      <dgm:prSet presAssocID="{A3F0D1D9-5D51-4764-BA40-C47437DB44BC}" presName="parentText" presStyleLbl="node1" presStyleIdx="0" presStyleCnt="2">
        <dgm:presLayoutVars>
          <dgm:chMax val="0"/>
          <dgm:bulletEnabled val="1"/>
        </dgm:presLayoutVars>
      </dgm:prSet>
      <dgm:spPr/>
    </dgm:pt>
    <dgm:pt modelId="{EE08E808-1A65-4265-9683-2B89284679C3}" type="pres">
      <dgm:prSet presAssocID="{A3F0D1D9-5D51-4764-BA40-C47437DB44BC}" presName="childText" presStyleLbl="revTx" presStyleIdx="0" presStyleCnt="2">
        <dgm:presLayoutVars>
          <dgm:bulletEnabled val="1"/>
        </dgm:presLayoutVars>
      </dgm:prSet>
      <dgm:spPr/>
    </dgm:pt>
    <dgm:pt modelId="{7110CE17-1A40-4A0B-B410-DC2278122576}" type="pres">
      <dgm:prSet presAssocID="{8A593A69-10BA-496B-A1CA-00889959ABAB}" presName="parentText" presStyleLbl="node1" presStyleIdx="1" presStyleCnt="2">
        <dgm:presLayoutVars>
          <dgm:chMax val="0"/>
          <dgm:bulletEnabled val="1"/>
        </dgm:presLayoutVars>
      </dgm:prSet>
      <dgm:spPr/>
    </dgm:pt>
    <dgm:pt modelId="{553470E3-8776-4C18-B3EA-C3733554998F}" type="pres">
      <dgm:prSet presAssocID="{8A593A69-10BA-496B-A1CA-00889959ABAB}" presName="childText" presStyleLbl="revTx" presStyleIdx="1" presStyleCnt="2">
        <dgm:presLayoutVars>
          <dgm:bulletEnabled val="1"/>
        </dgm:presLayoutVars>
      </dgm:prSet>
      <dgm:spPr/>
    </dgm:pt>
  </dgm:ptLst>
  <dgm:cxnLst>
    <dgm:cxn modelId="{9A82CC0B-416D-4177-A0DD-D94D2100FB49}" srcId="{0646AE9A-61D7-4D0B-8940-9B507B1BE0E2}" destId="{A3F0D1D9-5D51-4764-BA40-C47437DB44BC}" srcOrd="0" destOrd="0" parTransId="{985B7EFC-1762-4A15-A6DF-4B6BAD438DED}" sibTransId="{D11F2863-D39C-4E9B-AE6C-A4780C2A6396}"/>
    <dgm:cxn modelId="{FA57611B-04BA-4F91-A46B-48D14CFC6A5D}" type="presOf" srcId="{A3F0D1D9-5D51-4764-BA40-C47437DB44BC}" destId="{1C734387-DB6F-45FA-AE42-CEC170F6951C}" srcOrd="0" destOrd="0" presId="urn:microsoft.com/office/officeart/2005/8/layout/vList2"/>
    <dgm:cxn modelId="{CCEF111D-03CE-4978-9CAD-7F26ACA033B9}" srcId="{8A593A69-10BA-496B-A1CA-00889959ABAB}" destId="{A1271261-0686-432F-A537-4F2805248021}" srcOrd="3" destOrd="0" parTransId="{AED13527-9173-4BDE-9D16-925AF11BCF73}" sibTransId="{5C6D1A76-6ED0-4F25-8DB2-9B76AD048251}"/>
    <dgm:cxn modelId="{6F997335-7DDE-4689-9ACC-F4ED48F9E5B0}" type="presOf" srcId="{7A8802F7-40CE-4843-8954-88B307417CD2}" destId="{553470E3-8776-4C18-B3EA-C3733554998F}" srcOrd="0" destOrd="1" presId="urn:microsoft.com/office/officeart/2005/8/layout/vList2"/>
    <dgm:cxn modelId="{45DED341-6EBD-4F4E-9BEF-EF40283FF9E8}" srcId="{A3F0D1D9-5D51-4764-BA40-C47437DB44BC}" destId="{AAC17C9B-9D15-4229-8B1A-C3CA7D059731}" srcOrd="4" destOrd="0" parTransId="{D920BB70-43CD-4E4E-A2C4-85645A986308}" sibTransId="{3E146B8A-1312-416D-A334-3657CFD2CC72}"/>
    <dgm:cxn modelId="{4B7E1B68-139E-40F4-83BB-B37DE5BC2FBC}" type="presOf" srcId="{B35484BE-513A-43F8-B8C9-914AF61AE25F}" destId="{553470E3-8776-4C18-B3EA-C3733554998F}" srcOrd="0" destOrd="0" presId="urn:microsoft.com/office/officeart/2005/8/layout/vList2"/>
    <dgm:cxn modelId="{F5EACE6B-1AA9-4E81-AC8C-91CE97CE123C}" type="presOf" srcId="{A1271261-0686-432F-A537-4F2805248021}" destId="{553470E3-8776-4C18-B3EA-C3733554998F}" srcOrd="0" destOrd="3" presId="urn:microsoft.com/office/officeart/2005/8/layout/vList2"/>
    <dgm:cxn modelId="{348D206C-0794-4A2E-B9A7-E5BAF6354D12}" srcId="{A3F0D1D9-5D51-4764-BA40-C47437DB44BC}" destId="{50F69872-7749-406F-9615-2C2B19519CAA}" srcOrd="0" destOrd="0" parTransId="{646F483B-8BCA-402C-8BB2-DFE4452CD96F}" sibTransId="{2D84E480-4E9E-4BC5-B019-42AF609332F3}"/>
    <dgm:cxn modelId="{BBF38E6C-90E0-4F90-8891-C339AA24260A}" srcId="{A3F0D1D9-5D51-4764-BA40-C47437DB44BC}" destId="{BCCCCF07-33D0-416A-8414-79345F49B38D}" srcOrd="2" destOrd="0" parTransId="{D0311FEA-672F-433B-A54D-14EAEACAFD61}" sibTransId="{8D0501A2-F947-4838-A084-8362B61650AF}"/>
    <dgm:cxn modelId="{CD5E7E78-66AC-4E28-8443-12816CA86CFD}" type="presOf" srcId="{AAC17C9B-9D15-4229-8B1A-C3CA7D059731}" destId="{EE08E808-1A65-4265-9683-2B89284679C3}" srcOrd="0" destOrd="4" presId="urn:microsoft.com/office/officeart/2005/8/layout/vList2"/>
    <dgm:cxn modelId="{920BF17A-EFFE-412C-979E-1E8A9A286C69}" type="presOf" srcId="{50F69872-7749-406F-9615-2C2B19519CAA}" destId="{EE08E808-1A65-4265-9683-2B89284679C3}" srcOrd="0" destOrd="0" presId="urn:microsoft.com/office/officeart/2005/8/layout/vList2"/>
    <dgm:cxn modelId="{D31F717D-9C69-48FB-8A02-2DAFFA68526F}" type="presOf" srcId="{EB22B40C-FCF2-47C8-B3D0-F6B3504DE4E5}" destId="{EE08E808-1A65-4265-9683-2B89284679C3}" srcOrd="0" destOrd="1" presId="urn:microsoft.com/office/officeart/2005/8/layout/vList2"/>
    <dgm:cxn modelId="{DE98AA7F-EF81-4654-8F96-9A9DCD9AE2A7}" srcId="{8A593A69-10BA-496B-A1CA-00889959ABAB}" destId="{7A8802F7-40CE-4843-8954-88B307417CD2}" srcOrd="1" destOrd="0" parTransId="{C7E25E72-40EA-4866-AC13-A9B2699EA45A}" sibTransId="{43D6CBC4-0630-4585-BEFD-7B5A5588C166}"/>
    <dgm:cxn modelId="{D460959C-D34F-4A7B-8A4A-02D2958C190C}" type="presOf" srcId="{50FE128F-1104-4942-A725-BB81320FD1C9}" destId="{EE08E808-1A65-4265-9683-2B89284679C3}" srcOrd="0" destOrd="3" presId="urn:microsoft.com/office/officeart/2005/8/layout/vList2"/>
    <dgm:cxn modelId="{389FADA6-A2C6-42E4-AE66-8ED61AEBC4A1}" type="presOf" srcId="{BCCCCF07-33D0-416A-8414-79345F49B38D}" destId="{EE08E808-1A65-4265-9683-2B89284679C3}" srcOrd="0" destOrd="2" presId="urn:microsoft.com/office/officeart/2005/8/layout/vList2"/>
    <dgm:cxn modelId="{8335AEA9-17CB-433C-846D-1F33CDED7970}" srcId="{8A593A69-10BA-496B-A1CA-00889959ABAB}" destId="{50E641F4-6835-400E-BF0C-FAF8B9D8BCC8}" srcOrd="4" destOrd="0" parTransId="{77601D6C-D3D7-472D-8C83-E53586F338C0}" sibTransId="{66546EF5-0F83-4260-9F87-70895618E373}"/>
    <dgm:cxn modelId="{0A9431B4-D27C-434D-AFA8-7297DCAD7D44}" type="presOf" srcId="{7061B65D-1DDA-4F4A-A198-003CC0767C17}" destId="{553470E3-8776-4C18-B3EA-C3733554998F}" srcOrd="0" destOrd="2" presId="urn:microsoft.com/office/officeart/2005/8/layout/vList2"/>
    <dgm:cxn modelId="{5D8496BB-E350-4BCC-AF56-E3E0E89448A9}" srcId="{A3F0D1D9-5D51-4764-BA40-C47437DB44BC}" destId="{50FE128F-1104-4942-A725-BB81320FD1C9}" srcOrd="3" destOrd="0" parTransId="{73625311-5C6A-4DAD-8EAA-ACDF5E02CB25}" sibTransId="{201E4476-38B0-4A13-9288-F6B96E71876D}"/>
    <dgm:cxn modelId="{D90E7EBC-A5B5-4A8C-B099-76AE27E3CDCB}" srcId="{8A593A69-10BA-496B-A1CA-00889959ABAB}" destId="{7061B65D-1DDA-4F4A-A198-003CC0767C17}" srcOrd="2" destOrd="0" parTransId="{79BB582D-2E9B-4348-8D76-C66E923D33AB}" sibTransId="{3B7E86DF-E0B5-4A94-AD0F-98F9BA121368}"/>
    <dgm:cxn modelId="{DB0B9FBD-C67A-4613-9DA2-297C13B0D21A}" type="presOf" srcId="{8A593A69-10BA-496B-A1CA-00889959ABAB}" destId="{7110CE17-1A40-4A0B-B410-DC2278122576}" srcOrd="0" destOrd="0" presId="urn:microsoft.com/office/officeart/2005/8/layout/vList2"/>
    <dgm:cxn modelId="{CB4B79CB-FF40-4909-B06C-89D4CBE1A3F3}" srcId="{0646AE9A-61D7-4D0B-8940-9B507B1BE0E2}" destId="{8A593A69-10BA-496B-A1CA-00889959ABAB}" srcOrd="1" destOrd="0" parTransId="{E8D01D30-FEBD-4E00-BFF3-BC6C5A577C26}" sibTransId="{45D62BE1-44DF-4AD4-B33E-F0A88F8A4FEE}"/>
    <dgm:cxn modelId="{3E265FCF-866C-4AC3-979A-3A06D58FFE04}" srcId="{A3F0D1D9-5D51-4764-BA40-C47437DB44BC}" destId="{EB22B40C-FCF2-47C8-B3D0-F6B3504DE4E5}" srcOrd="1" destOrd="0" parTransId="{EB53FBBF-4585-4FA8-9962-96B449F1C8F5}" sibTransId="{233E9905-0327-46BE-8C18-975F5D80BA90}"/>
    <dgm:cxn modelId="{063514DD-01CC-4F86-85DD-DA2EEE5E049D}" type="presOf" srcId="{0646AE9A-61D7-4D0B-8940-9B507B1BE0E2}" destId="{4A382654-0D9C-4D96-A9BF-FF0E58AA8246}" srcOrd="0" destOrd="0" presId="urn:microsoft.com/office/officeart/2005/8/layout/vList2"/>
    <dgm:cxn modelId="{112A25EA-96B6-4861-B2D4-8F5064E775A3}" type="presOf" srcId="{50E641F4-6835-400E-BF0C-FAF8B9D8BCC8}" destId="{553470E3-8776-4C18-B3EA-C3733554998F}" srcOrd="0" destOrd="4" presId="urn:microsoft.com/office/officeart/2005/8/layout/vList2"/>
    <dgm:cxn modelId="{956C95F3-FC57-4610-8E3C-F10B3481FC2B}" srcId="{8A593A69-10BA-496B-A1CA-00889959ABAB}" destId="{B35484BE-513A-43F8-B8C9-914AF61AE25F}" srcOrd="0" destOrd="0" parTransId="{55F77AA2-6FCB-4D20-90E1-7171C5985DDB}" sibTransId="{9E570DE4-E4B6-4F8D-8948-5C672F45A410}"/>
    <dgm:cxn modelId="{881B469E-1170-41DD-9A4E-84C4CD670BB5}" type="presParOf" srcId="{4A382654-0D9C-4D96-A9BF-FF0E58AA8246}" destId="{1C734387-DB6F-45FA-AE42-CEC170F6951C}" srcOrd="0" destOrd="0" presId="urn:microsoft.com/office/officeart/2005/8/layout/vList2"/>
    <dgm:cxn modelId="{933C88F9-E33D-4F9E-A543-9CA22BADFC41}" type="presParOf" srcId="{4A382654-0D9C-4D96-A9BF-FF0E58AA8246}" destId="{EE08E808-1A65-4265-9683-2B89284679C3}" srcOrd="1" destOrd="0" presId="urn:microsoft.com/office/officeart/2005/8/layout/vList2"/>
    <dgm:cxn modelId="{EE19F274-2597-407D-A779-B246CB943E6D}" type="presParOf" srcId="{4A382654-0D9C-4D96-A9BF-FF0E58AA8246}" destId="{7110CE17-1A40-4A0B-B410-DC2278122576}" srcOrd="2" destOrd="0" presId="urn:microsoft.com/office/officeart/2005/8/layout/vList2"/>
    <dgm:cxn modelId="{E824D0FA-F774-4D46-9D14-B501B788112D}" type="presParOf" srcId="{4A382654-0D9C-4D96-A9BF-FF0E58AA8246}" destId="{553470E3-8776-4C18-B3EA-C3733554998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81A84E-F6B6-450C-ACA5-B1AB56CE4B9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73AA771-3FC9-4AC3-8225-F8E22E87DE2A}">
      <dgm:prSet custT="1"/>
      <dgm:spPr/>
      <dgm:t>
        <a:bodyPr/>
        <a:lstStyle/>
        <a:p>
          <a:pPr>
            <a:lnSpc>
              <a:spcPct val="100000"/>
            </a:lnSpc>
          </a:pPr>
          <a:r>
            <a:rPr kumimoji="1" lang="es-ES" sz="1600" dirty="0"/>
            <a:t>Las historias de usuario unen a los </a:t>
          </a:r>
          <a:r>
            <a:rPr kumimoji="1" lang="es-ES" sz="1600" b="1" dirty="0">
              <a:solidFill>
                <a:srgbClr val="FFF309"/>
              </a:solidFill>
            </a:rPr>
            <a:t>USUARIOS</a:t>
          </a:r>
          <a:r>
            <a:rPr kumimoji="1" lang="es-ES" sz="1600" dirty="0"/>
            <a:t> con una </a:t>
          </a:r>
          <a:r>
            <a:rPr kumimoji="1" lang="es-ES" sz="1600" b="1" dirty="0">
              <a:solidFill>
                <a:srgbClr val="FFF309"/>
              </a:solidFill>
            </a:rPr>
            <a:t>NECESIDAD</a:t>
          </a:r>
          <a:r>
            <a:rPr kumimoji="1" lang="es-ES" sz="1600" dirty="0"/>
            <a:t> y un </a:t>
          </a:r>
          <a:r>
            <a:rPr kumimoji="1" lang="es-ES" sz="1600" b="1" dirty="0">
              <a:solidFill>
                <a:srgbClr val="FFF309"/>
              </a:solidFill>
            </a:rPr>
            <a:t>SISTEMA</a:t>
          </a:r>
          <a:r>
            <a:rPr kumimoji="1" lang="es-ES" sz="1600" dirty="0"/>
            <a:t> y cuenta de forma narrativa (visual o escrita) cómo debería ser la interacción con nuestro sistema.  </a:t>
          </a:r>
          <a:endParaRPr lang="en-US" sz="1600" dirty="0"/>
        </a:p>
      </dgm:t>
    </dgm:pt>
    <dgm:pt modelId="{BF6A5CBE-1AAF-4C71-B2CB-309DE30C78A7}" type="parTrans" cxnId="{1E7676D3-4B08-4715-A924-6A5D58479829}">
      <dgm:prSet/>
      <dgm:spPr/>
      <dgm:t>
        <a:bodyPr/>
        <a:lstStyle/>
        <a:p>
          <a:endParaRPr lang="en-US"/>
        </a:p>
      </dgm:t>
    </dgm:pt>
    <dgm:pt modelId="{2E413BDB-0836-41FF-9765-6216EC7B53E7}" type="sibTrans" cxnId="{1E7676D3-4B08-4715-A924-6A5D58479829}">
      <dgm:prSet/>
      <dgm:spPr/>
      <dgm:t>
        <a:bodyPr/>
        <a:lstStyle/>
        <a:p>
          <a:endParaRPr lang="en-US"/>
        </a:p>
      </dgm:t>
    </dgm:pt>
    <dgm:pt modelId="{5DA4F899-AC8D-49F0-861B-4B06C429103D}">
      <dgm:prSet custT="1"/>
      <dgm:spPr/>
      <dgm:t>
        <a:bodyPr/>
        <a:lstStyle/>
        <a:p>
          <a:pPr>
            <a:lnSpc>
              <a:spcPct val="100000"/>
            </a:lnSpc>
          </a:pPr>
          <a:r>
            <a:rPr kumimoji="1" lang="es-ES" sz="1600" dirty="0"/>
            <a:t>Para crear una historia de usuario se ha de partir de las </a:t>
          </a:r>
          <a:r>
            <a:rPr kumimoji="1" lang="es-ES" sz="1600" b="1" dirty="0"/>
            <a:t>PERSONAS</a:t>
          </a:r>
          <a:r>
            <a:rPr kumimoji="1" lang="es-ES" sz="1600" dirty="0"/>
            <a:t> que hemos definido en el paso previo.</a:t>
          </a:r>
          <a:endParaRPr lang="en-US" sz="1600" dirty="0"/>
        </a:p>
      </dgm:t>
    </dgm:pt>
    <dgm:pt modelId="{45C9780A-5906-4571-A631-3BB3915DB583}" type="parTrans" cxnId="{5D07A9B7-1D95-4399-B86B-ADFBC3675867}">
      <dgm:prSet/>
      <dgm:spPr/>
      <dgm:t>
        <a:bodyPr/>
        <a:lstStyle/>
        <a:p>
          <a:endParaRPr lang="en-US"/>
        </a:p>
      </dgm:t>
    </dgm:pt>
    <dgm:pt modelId="{375CCF5F-59E3-4602-A8FF-420EA7B818EE}" type="sibTrans" cxnId="{5D07A9B7-1D95-4399-B86B-ADFBC3675867}">
      <dgm:prSet/>
      <dgm:spPr/>
      <dgm:t>
        <a:bodyPr/>
        <a:lstStyle/>
        <a:p>
          <a:endParaRPr lang="en-US"/>
        </a:p>
      </dgm:t>
    </dgm:pt>
    <dgm:pt modelId="{87948806-3411-41F3-B2F6-99B49B8CEF87}">
      <dgm:prSet custT="1"/>
      <dgm:spPr/>
      <dgm:t>
        <a:bodyPr/>
        <a:lstStyle/>
        <a:p>
          <a:pPr>
            <a:lnSpc>
              <a:spcPct val="100000"/>
            </a:lnSpc>
          </a:pPr>
          <a:r>
            <a:rPr kumimoji="1" lang="es-ES" sz="1600" dirty="0"/>
            <a:t>Por lo tanto, es una </a:t>
          </a:r>
          <a:r>
            <a:rPr kumimoji="1" lang="es-ES" sz="1600" b="1" dirty="0"/>
            <a:t>HERRAMIENTA ASPIRACIONAL </a:t>
          </a:r>
          <a:r>
            <a:rPr kumimoji="1" lang="es-ES" sz="1600" dirty="0"/>
            <a:t>de lo que queremos que haga nuestra aplicación.</a:t>
          </a:r>
          <a:endParaRPr lang="en-US" sz="1600" dirty="0"/>
        </a:p>
      </dgm:t>
    </dgm:pt>
    <dgm:pt modelId="{79671521-C55E-4FF3-918E-348F06A10A4B}" type="parTrans" cxnId="{4B30CDD5-D02D-4A29-B122-67CE18315238}">
      <dgm:prSet/>
      <dgm:spPr/>
      <dgm:t>
        <a:bodyPr/>
        <a:lstStyle/>
        <a:p>
          <a:endParaRPr lang="en-US"/>
        </a:p>
      </dgm:t>
    </dgm:pt>
    <dgm:pt modelId="{622D5720-B088-4BF0-8B37-4B0C7CBC0BF2}" type="sibTrans" cxnId="{4B30CDD5-D02D-4A29-B122-67CE18315238}">
      <dgm:prSet/>
      <dgm:spPr/>
      <dgm:t>
        <a:bodyPr/>
        <a:lstStyle/>
        <a:p>
          <a:endParaRPr lang="en-US"/>
        </a:p>
      </dgm:t>
    </dgm:pt>
    <dgm:pt modelId="{D69BFB10-8A02-4D63-9E6A-47B59BB9F842}">
      <dgm:prSet custT="1"/>
      <dgm:spPr/>
      <dgm:t>
        <a:bodyPr/>
        <a:lstStyle/>
        <a:p>
          <a:pPr>
            <a:lnSpc>
              <a:spcPct val="100000"/>
            </a:lnSpc>
          </a:pPr>
          <a:r>
            <a:rPr kumimoji="1" lang="es-ES" sz="1600" dirty="0"/>
            <a:t>Son un </a:t>
          </a:r>
          <a:r>
            <a:rPr kumimoji="1" lang="es-ES" sz="1600" b="1" dirty="0"/>
            <a:t>ESBOZO</a:t>
          </a:r>
          <a:r>
            <a:rPr kumimoji="1" lang="es-ES" sz="1600" dirty="0"/>
            <a:t> de lo que va a ser una parte de nuestra aplicación y nos va a servir no sólo para </a:t>
          </a:r>
          <a:r>
            <a:rPr kumimoji="1" lang="es-ES" sz="1600" b="1" dirty="0"/>
            <a:t>CREAR EL ESQUELETO</a:t>
          </a:r>
          <a:r>
            <a:rPr kumimoji="1" lang="es-ES" sz="1600" dirty="0"/>
            <a:t> de la parte de la aplicación que soluciona esa necesidad, sino para hacernos de </a:t>
          </a:r>
          <a:r>
            <a:rPr kumimoji="1" lang="es-ES" sz="1600" b="1" dirty="0"/>
            <a:t>GUÍA DE DISEÑO</a:t>
          </a:r>
          <a:r>
            <a:rPr kumimoji="1" lang="es-ES" sz="1600" dirty="0"/>
            <a:t>.</a:t>
          </a:r>
          <a:endParaRPr lang="en-US" sz="1600" dirty="0"/>
        </a:p>
      </dgm:t>
    </dgm:pt>
    <dgm:pt modelId="{0EBC3A48-1BA1-4A85-B9CB-561E92477454}" type="sibTrans" cxnId="{88288264-2E3F-4C8E-9EC8-DE86D6404A7E}">
      <dgm:prSet/>
      <dgm:spPr/>
      <dgm:t>
        <a:bodyPr/>
        <a:lstStyle/>
        <a:p>
          <a:endParaRPr lang="en-US"/>
        </a:p>
      </dgm:t>
    </dgm:pt>
    <dgm:pt modelId="{FD10D389-BB60-4CDA-87B9-D71B98A9400B}" type="parTrans" cxnId="{88288264-2E3F-4C8E-9EC8-DE86D6404A7E}">
      <dgm:prSet/>
      <dgm:spPr/>
      <dgm:t>
        <a:bodyPr/>
        <a:lstStyle/>
        <a:p>
          <a:endParaRPr lang="en-US"/>
        </a:p>
      </dgm:t>
    </dgm:pt>
    <dgm:pt modelId="{E6953099-6E32-479F-9AD2-DC1F7C5F5C62}" type="pres">
      <dgm:prSet presAssocID="{0581A84E-F6B6-450C-ACA5-B1AB56CE4B9E}" presName="root" presStyleCnt="0">
        <dgm:presLayoutVars>
          <dgm:dir/>
          <dgm:resizeHandles val="exact"/>
        </dgm:presLayoutVars>
      </dgm:prSet>
      <dgm:spPr/>
    </dgm:pt>
    <dgm:pt modelId="{6FC19E13-1FA5-4861-8C98-897B374C704A}" type="pres">
      <dgm:prSet presAssocID="{073AA771-3FC9-4AC3-8225-F8E22E87DE2A}" presName="compNode" presStyleCnt="0"/>
      <dgm:spPr/>
    </dgm:pt>
    <dgm:pt modelId="{B5916787-2E3B-4FDD-ADF9-84F54D82CF8B}" type="pres">
      <dgm:prSet presAssocID="{073AA771-3FC9-4AC3-8225-F8E22E87DE2A}" presName="iconRect" presStyleLbl="node1" presStyleIdx="0" presStyleCnt="4" custLinFactNeighborY="-609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uario"/>
        </a:ext>
      </dgm:extLst>
    </dgm:pt>
    <dgm:pt modelId="{F06B18C2-0677-4536-98AE-D8ACC4742D1F}" type="pres">
      <dgm:prSet presAssocID="{073AA771-3FC9-4AC3-8225-F8E22E87DE2A}" presName="spaceRect" presStyleCnt="0"/>
      <dgm:spPr/>
    </dgm:pt>
    <dgm:pt modelId="{05888EA0-F3BA-4ABB-A4F2-559866C78D6C}" type="pres">
      <dgm:prSet presAssocID="{073AA771-3FC9-4AC3-8225-F8E22E87DE2A}" presName="textRect" presStyleLbl="revTx" presStyleIdx="0" presStyleCnt="4" custScaleX="123045" custScaleY="156247" custLinFactNeighborY="2408">
        <dgm:presLayoutVars>
          <dgm:chMax val="1"/>
          <dgm:chPref val="1"/>
        </dgm:presLayoutVars>
      </dgm:prSet>
      <dgm:spPr/>
    </dgm:pt>
    <dgm:pt modelId="{90FECC50-20B0-411F-B639-C10ABC925584}" type="pres">
      <dgm:prSet presAssocID="{2E413BDB-0836-41FF-9765-6216EC7B53E7}" presName="sibTrans" presStyleCnt="0"/>
      <dgm:spPr/>
    </dgm:pt>
    <dgm:pt modelId="{98132CB3-776E-4A56-9ECC-66CD3B67D4F0}" type="pres">
      <dgm:prSet presAssocID="{5DA4F899-AC8D-49F0-861B-4B06C429103D}" presName="compNode" presStyleCnt="0"/>
      <dgm:spPr/>
    </dgm:pt>
    <dgm:pt modelId="{A0792488-A3D8-4E39-9892-C52A8D8E0F6A}" type="pres">
      <dgm:prSet presAssocID="{5DA4F899-AC8D-49F0-861B-4B06C429103D}" presName="iconRect" presStyleLbl="node1" presStyleIdx="1" presStyleCnt="4" custLinFactNeighborY="-200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illas"/>
        </a:ext>
      </dgm:extLst>
    </dgm:pt>
    <dgm:pt modelId="{8D98A507-44CC-4AC4-A525-19D439AE90A2}" type="pres">
      <dgm:prSet presAssocID="{5DA4F899-AC8D-49F0-861B-4B06C429103D}" presName="spaceRect" presStyleCnt="0"/>
      <dgm:spPr/>
    </dgm:pt>
    <dgm:pt modelId="{6472BD5E-5CA1-4DA5-9634-FD634EF77140}" type="pres">
      <dgm:prSet presAssocID="{5DA4F899-AC8D-49F0-861B-4B06C429103D}" presName="textRect" presStyleLbl="revTx" presStyleIdx="1" presStyleCnt="4" custScaleY="162092" custLinFactNeighborY="7248">
        <dgm:presLayoutVars>
          <dgm:chMax val="1"/>
          <dgm:chPref val="1"/>
        </dgm:presLayoutVars>
      </dgm:prSet>
      <dgm:spPr/>
    </dgm:pt>
    <dgm:pt modelId="{967354FA-6481-4B8C-823C-2230AB4325CB}" type="pres">
      <dgm:prSet presAssocID="{375CCF5F-59E3-4602-A8FF-420EA7B818EE}" presName="sibTrans" presStyleCnt="0"/>
      <dgm:spPr/>
    </dgm:pt>
    <dgm:pt modelId="{0901BEE5-8AA7-4A43-AE44-42F26C23B3D6}" type="pres">
      <dgm:prSet presAssocID="{D69BFB10-8A02-4D63-9E6A-47B59BB9F842}" presName="compNode" presStyleCnt="0"/>
      <dgm:spPr/>
    </dgm:pt>
    <dgm:pt modelId="{8FCAE085-0821-4E2E-89D5-4E4C2EE490B6}" type="pres">
      <dgm:prSet presAssocID="{D69BFB10-8A02-4D63-9E6A-47B59BB9F842}" presName="iconRect" presStyleLbl="node1" presStyleIdx="2" presStyleCnt="4" custLinFactNeighborX="1080" custLinFactNeighborY="421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p with pin"/>
        </a:ext>
      </dgm:extLst>
    </dgm:pt>
    <dgm:pt modelId="{3670A930-6178-42E5-8047-F325AF60EE22}" type="pres">
      <dgm:prSet presAssocID="{D69BFB10-8A02-4D63-9E6A-47B59BB9F842}" presName="spaceRect" presStyleCnt="0"/>
      <dgm:spPr/>
    </dgm:pt>
    <dgm:pt modelId="{C7A59974-42FC-42B1-B0BC-2B1847F348EC}" type="pres">
      <dgm:prSet presAssocID="{D69BFB10-8A02-4D63-9E6A-47B59BB9F842}" presName="textRect" presStyleLbl="revTx" presStyleIdx="2" presStyleCnt="4" custScaleX="144770" custScaleY="169500" custLinFactNeighborX="2113" custLinFactNeighborY="9222">
        <dgm:presLayoutVars>
          <dgm:chMax val="1"/>
          <dgm:chPref val="1"/>
        </dgm:presLayoutVars>
      </dgm:prSet>
      <dgm:spPr/>
    </dgm:pt>
    <dgm:pt modelId="{8AA1FE7E-C058-4F25-BCA7-611C8AFFBBA8}" type="pres">
      <dgm:prSet presAssocID="{0EBC3A48-1BA1-4A85-B9CB-561E92477454}" presName="sibTrans" presStyleCnt="0"/>
      <dgm:spPr/>
    </dgm:pt>
    <dgm:pt modelId="{7F2EACF2-2434-45D6-8C4B-353050DE3318}" type="pres">
      <dgm:prSet presAssocID="{87948806-3411-41F3-B2F6-99B49B8CEF87}" presName="compNode" presStyleCnt="0"/>
      <dgm:spPr/>
    </dgm:pt>
    <dgm:pt modelId="{1C472544-6AD5-4E35-BF59-F419DADA6415}" type="pres">
      <dgm:prSet presAssocID="{87948806-3411-41F3-B2F6-99B49B8CEF87}" presName="iconRect" presStyleLbl="node1" presStyleIdx="3" presStyleCnt="4" custLinFactNeighborX="-3241" custLinFactNeighborY="-2700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sta de comprobación"/>
        </a:ext>
      </dgm:extLst>
    </dgm:pt>
    <dgm:pt modelId="{199DA632-9714-4D23-A053-16ABF5AD4E6D}" type="pres">
      <dgm:prSet presAssocID="{87948806-3411-41F3-B2F6-99B49B8CEF87}" presName="spaceRect" presStyleCnt="0"/>
      <dgm:spPr/>
    </dgm:pt>
    <dgm:pt modelId="{2D8233DB-5A12-47D3-A3B4-BA3049EC4E38}" type="pres">
      <dgm:prSet presAssocID="{87948806-3411-41F3-B2F6-99B49B8CEF87}" presName="textRect" presStyleLbl="revTx" presStyleIdx="3" presStyleCnt="4" custScaleY="99245" custLinFactNeighborX="-6319" custLinFactNeighborY="-32389">
        <dgm:presLayoutVars>
          <dgm:chMax val="1"/>
          <dgm:chPref val="1"/>
        </dgm:presLayoutVars>
      </dgm:prSet>
      <dgm:spPr/>
    </dgm:pt>
  </dgm:ptLst>
  <dgm:cxnLst>
    <dgm:cxn modelId="{D2E80F28-6515-4091-ADB8-0B8C70D22DF8}" type="presOf" srcId="{87948806-3411-41F3-B2F6-99B49B8CEF87}" destId="{2D8233DB-5A12-47D3-A3B4-BA3049EC4E38}" srcOrd="0" destOrd="0" presId="urn:microsoft.com/office/officeart/2018/2/layout/IconLabelList"/>
    <dgm:cxn modelId="{88288264-2E3F-4C8E-9EC8-DE86D6404A7E}" srcId="{0581A84E-F6B6-450C-ACA5-B1AB56CE4B9E}" destId="{D69BFB10-8A02-4D63-9E6A-47B59BB9F842}" srcOrd="2" destOrd="0" parTransId="{FD10D389-BB60-4CDA-87B9-D71B98A9400B}" sibTransId="{0EBC3A48-1BA1-4A85-B9CB-561E92477454}"/>
    <dgm:cxn modelId="{40EBB154-D1DF-4814-935B-D75B21B29FA5}" type="presOf" srcId="{5DA4F899-AC8D-49F0-861B-4B06C429103D}" destId="{6472BD5E-5CA1-4DA5-9634-FD634EF77140}" srcOrd="0" destOrd="0" presId="urn:microsoft.com/office/officeart/2018/2/layout/IconLabelList"/>
    <dgm:cxn modelId="{82ED0486-89DC-48A6-8D7D-62591BE6FB71}" type="presOf" srcId="{0581A84E-F6B6-450C-ACA5-B1AB56CE4B9E}" destId="{E6953099-6E32-479F-9AD2-DC1F7C5F5C62}" srcOrd="0" destOrd="0" presId="urn:microsoft.com/office/officeart/2018/2/layout/IconLabelList"/>
    <dgm:cxn modelId="{5D07A9B7-1D95-4399-B86B-ADFBC3675867}" srcId="{0581A84E-F6B6-450C-ACA5-B1AB56CE4B9E}" destId="{5DA4F899-AC8D-49F0-861B-4B06C429103D}" srcOrd="1" destOrd="0" parTransId="{45C9780A-5906-4571-A631-3BB3915DB583}" sibTransId="{375CCF5F-59E3-4602-A8FF-420EA7B818EE}"/>
    <dgm:cxn modelId="{2A703CC8-A8A8-4C57-A013-4F5B48194B94}" type="presOf" srcId="{D69BFB10-8A02-4D63-9E6A-47B59BB9F842}" destId="{C7A59974-42FC-42B1-B0BC-2B1847F348EC}" srcOrd="0" destOrd="0" presId="urn:microsoft.com/office/officeart/2018/2/layout/IconLabelList"/>
    <dgm:cxn modelId="{1E7676D3-4B08-4715-A924-6A5D58479829}" srcId="{0581A84E-F6B6-450C-ACA5-B1AB56CE4B9E}" destId="{073AA771-3FC9-4AC3-8225-F8E22E87DE2A}" srcOrd="0" destOrd="0" parTransId="{BF6A5CBE-1AAF-4C71-B2CB-309DE30C78A7}" sibTransId="{2E413BDB-0836-41FF-9765-6216EC7B53E7}"/>
    <dgm:cxn modelId="{4B30CDD5-D02D-4A29-B122-67CE18315238}" srcId="{0581A84E-F6B6-450C-ACA5-B1AB56CE4B9E}" destId="{87948806-3411-41F3-B2F6-99B49B8CEF87}" srcOrd="3" destOrd="0" parTransId="{79671521-C55E-4FF3-918E-348F06A10A4B}" sibTransId="{622D5720-B088-4BF0-8B37-4B0C7CBC0BF2}"/>
    <dgm:cxn modelId="{82DB73E0-54CE-4D18-8FAD-FC7F26812576}" type="presOf" srcId="{073AA771-3FC9-4AC3-8225-F8E22E87DE2A}" destId="{05888EA0-F3BA-4ABB-A4F2-559866C78D6C}" srcOrd="0" destOrd="0" presId="urn:microsoft.com/office/officeart/2018/2/layout/IconLabelList"/>
    <dgm:cxn modelId="{F64714B3-59DE-42F5-ACA8-32D7EA605506}" type="presParOf" srcId="{E6953099-6E32-479F-9AD2-DC1F7C5F5C62}" destId="{6FC19E13-1FA5-4861-8C98-897B374C704A}" srcOrd="0" destOrd="0" presId="urn:microsoft.com/office/officeart/2018/2/layout/IconLabelList"/>
    <dgm:cxn modelId="{0E6CE43E-62EF-402C-BB5A-7A11222A8C8C}" type="presParOf" srcId="{6FC19E13-1FA5-4861-8C98-897B374C704A}" destId="{B5916787-2E3B-4FDD-ADF9-84F54D82CF8B}" srcOrd="0" destOrd="0" presId="urn:microsoft.com/office/officeart/2018/2/layout/IconLabelList"/>
    <dgm:cxn modelId="{A82ADAFA-363B-43EA-87E7-0867B1ADCCEE}" type="presParOf" srcId="{6FC19E13-1FA5-4861-8C98-897B374C704A}" destId="{F06B18C2-0677-4536-98AE-D8ACC4742D1F}" srcOrd="1" destOrd="0" presId="urn:microsoft.com/office/officeart/2018/2/layout/IconLabelList"/>
    <dgm:cxn modelId="{8FCD8B7A-14AF-4E64-913A-9F2A347446F0}" type="presParOf" srcId="{6FC19E13-1FA5-4861-8C98-897B374C704A}" destId="{05888EA0-F3BA-4ABB-A4F2-559866C78D6C}" srcOrd="2" destOrd="0" presId="urn:microsoft.com/office/officeart/2018/2/layout/IconLabelList"/>
    <dgm:cxn modelId="{BF99523C-B355-46AA-B625-BFB16D683743}" type="presParOf" srcId="{E6953099-6E32-479F-9AD2-DC1F7C5F5C62}" destId="{90FECC50-20B0-411F-B639-C10ABC925584}" srcOrd="1" destOrd="0" presId="urn:microsoft.com/office/officeart/2018/2/layout/IconLabelList"/>
    <dgm:cxn modelId="{4D9FA96F-E03D-4915-BEED-E3454DBDC748}" type="presParOf" srcId="{E6953099-6E32-479F-9AD2-DC1F7C5F5C62}" destId="{98132CB3-776E-4A56-9ECC-66CD3B67D4F0}" srcOrd="2" destOrd="0" presId="urn:microsoft.com/office/officeart/2018/2/layout/IconLabelList"/>
    <dgm:cxn modelId="{FDBBE07C-BCF2-411E-A02F-BCF81D6A7C5B}" type="presParOf" srcId="{98132CB3-776E-4A56-9ECC-66CD3B67D4F0}" destId="{A0792488-A3D8-4E39-9892-C52A8D8E0F6A}" srcOrd="0" destOrd="0" presId="urn:microsoft.com/office/officeart/2018/2/layout/IconLabelList"/>
    <dgm:cxn modelId="{1664CC01-2678-4E63-BD62-33962FF41D33}" type="presParOf" srcId="{98132CB3-776E-4A56-9ECC-66CD3B67D4F0}" destId="{8D98A507-44CC-4AC4-A525-19D439AE90A2}" srcOrd="1" destOrd="0" presId="urn:microsoft.com/office/officeart/2018/2/layout/IconLabelList"/>
    <dgm:cxn modelId="{84336CD3-D1A6-47A6-95F7-43667B52F2F8}" type="presParOf" srcId="{98132CB3-776E-4A56-9ECC-66CD3B67D4F0}" destId="{6472BD5E-5CA1-4DA5-9634-FD634EF77140}" srcOrd="2" destOrd="0" presId="urn:microsoft.com/office/officeart/2018/2/layout/IconLabelList"/>
    <dgm:cxn modelId="{A815F1B3-C089-4F37-8721-085F62F727C4}" type="presParOf" srcId="{E6953099-6E32-479F-9AD2-DC1F7C5F5C62}" destId="{967354FA-6481-4B8C-823C-2230AB4325CB}" srcOrd="3" destOrd="0" presId="urn:microsoft.com/office/officeart/2018/2/layout/IconLabelList"/>
    <dgm:cxn modelId="{2476F658-0AC6-48A1-9777-386B321F7848}" type="presParOf" srcId="{E6953099-6E32-479F-9AD2-DC1F7C5F5C62}" destId="{0901BEE5-8AA7-4A43-AE44-42F26C23B3D6}" srcOrd="4" destOrd="0" presId="urn:microsoft.com/office/officeart/2018/2/layout/IconLabelList"/>
    <dgm:cxn modelId="{5EA6FD73-B4F6-4EF4-89FD-BEA3126A6142}" type="presParOf" srcId="{0901BEE5-8AA7-4A43-AE44-42F26C23B3D6}" destId="{8FCAE085-0821-4E2E-89D5-4E4C2EE490B6}" srcOrd="0" destOrd="0" presId="urn:microsoft.com/office/officeart/2018/2/layout/IconLabelList"/>
    <dgm:cxn modelId="{D7D1CA4D-21C6-4DB2-AAB0-43ACBD2FA6A1}" type="presParOf" srcId="{0901BEE5-8AA7-4A43-AE44-42F26C23B3D6}" destId="{3670A930-6178-42E5-8047-F325AF60EE22}" srcOrd="1" destOrd="0" presId="urn:microsoft.com/office/officeart/2018/2/layout/IconLabelList"/>
    <dgm:cxn modelId="{C258A474-80E5-45D7-B674-FF9CED60E319}" type="presParOf" srcId="{0901BEE5-8AA7-4A43-AE44-42F26C23B3D6}" destId="{C7A59974-42FC-42B1-B0BC-2B1847F348EC}" srcOrd="2" destOrd="0" presId="urn:microsoft.com/office/officeart/2018/2/layout/IconLabelList"/>
    <dgm:cxn modelId="{A7B1707D-E2D8-4F02-BB4A-2734B154535B}" type="presParOf" srcId="{E6953099-6E32-479F-9AD2-DC1F7C5F5C62}" destId="{8AA1FE7E-C058-4F25-BCA7-611C8AFFBBA8}" srcOrd="5" destOrd="0" presId="urn:microsoft.com/office/officeart/2018/2/layout/IconLabelList"/>
    <dgm:cxn modelId="{30283E55-7C76-4C7C-88EC-291E772B3F02}" type="presParOf" srcId="{E6953099-6E32-479F-9AD2-DC1F7C5F5C62}" destId="{7F2EACF2-2434-45D6-8C4B-353050DE3318}" srcOrd="6" destOrd="0" presId="urn:microsoft.com/office/officeart/2018/2/layout/IconLabelList"/>
    <dgm:cxn modelId="{2DB0DC1E-D337-4503-A75E-295701E17FBC}" type="presParOf" srcId="{7F2EACF2-2434-45D6-8C4B-353050DE3318}" destId="{1C472544-6AD5-4E35-BF59-F419DADA6415}" srcOrd="0" destOrd="0" presId="urn:microsoft.com/office/officeart/2018/2/layout/IconLabelList"/>
    <dgm:cxn modelId="{8E84DD40-971F-4979-858E-A158AC0D7AE8}" type="presParOf" srcId="{7F2EACF2-2434-45D6-8C4B-353050DE3318}" destId="{199DA632-9714-4D23-A053-16ABF5AD4E6D}" srcOrd="1" destOrd="0" presId="urn:microsoft.com/office/officeart/2018/2/layout/IconLabelList"/>
    <dgm:cxn modelId="{23E149D2-F90D-43A2-BE98-F2746C02CF45}" type="presParOf" srcId="{7F2EACF2-2434-45D6-8C4B-353050DE3318}" destId="{2D8233DB-5A12-47D3-A3B4-BA3049EC4E3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EE73F4-B8BA-457F-9996-71D893340C19}" type="doc">
      <dgm:prSet loTypeId="urn:microsoft.com/office/officeart/2005/8/layout/vProcess5" loCatId="process" qsTypeId="urn:microsoft.com/office/officeart/2005/8/quickstyle/3d4" qsCatId="3D" csTypeId="urn:microsoft.com/office/officeart/2005/8/colors/colorful1" csCatId="colorful" phldr="1"/>
      <dgm:spPr/>
      <dgm:t>
        <a:bodyPr/>
        <a:lstStyle/>
        <a:p>
          <a:endParaRPr lang="en-US"/>
        </a:p>
      </dgm:t>
    </dgm:pt>
    <dgm:pt modelId="{EAAEE6CE-D398-44CF-8992-CF6A51EFBBB2}">
      <dgm:prSet custT="1"/>
      <dgm:spPr/>
      <dgm:t>
        <a:bodyPr lIns="324000"/>
        <a:lstStyle/>
        <a:p>
          <a:pPr algn="ctr"/>
          <a:r>
            <a:rPr kumimoji="1" lang="es-ES" sz="2000" dirty="0">
              <a:latin typeface="Helvetica" panose="020B0604020202020204" pitchFamily="34" charset="0"/>
              <a:cs typeface="Helvetica" panose="020B0604020202020204" pitchFamily="34" charset="0"/>
            </a:rPr>
            <a:t>Comienzas una nueva App o un nuevo negocio online y no tienes a un usuario que te diga lo que quiere, esa es la situación más habitual para quienes emprenden. En esos casos no existe un cliente que tenga las cosas claras y al que recurras siempre que lo necesitas, eso es cierto, pero aún con esta situación se debe  desarrollar el producto siempre con un </a:t>
          </a:r>
          <a:r>
            <a:rPr kumimoji="1" lang="es-ES" sz="2000" b="1" dirty="0">
              <a:latin typeface="Helvetica" panose="020B0604020202020204" pitchFamily="34" charset="0"/>
              <a:cs typeface="Helvetica" panose="020B0604020202020204" pitchFamily="34" charset="0"/>
            </a:rPr>
            <a:t>usuario/cliente objetivo </a:t>
          </a:r>
          <a:r>
            <a:rPr kumimoji="1" lang="es-ES" sz="2000" b="0" dirty="0">
              <a:latin typeface="Helvetica" panose="020B0604020202020204" pitchFamily="34" charset="0"/>
              <a:cs typeface="Helvetica" panose="020B0604020202020204" pitchFamily="34" charset="0"/>
            </a:rPr>
            <a:t>(el target) </a:t>
          </a:r>
          <a:r>
            <a:rPr kumimoji="1" lang="es-ES" sz="2000" dirty="0">
              <a:latin typeface="Helvetica" panose="020B0604020202020204" pitchFamily="34" charset="0"/>
              <a:cs typeface="Helvetica" panose="020B0604020202020204" pitchFamily="34" charset="0"/>
            </a:rPr>
            <a:t>en mente, SIEMPRE. </a:t>
          </a:r>
          <a:endParaRPr lang="en-US" sz="2000" dirty="0">
            <a:latin typeface="Helvetica" panose="020B0604020202020204" pitchFamily="34" charset="0"/>
            <a:cs typeface="Helvetica" panose="020B0604020202020204" pitchFamily="34" charset="0"/>
          </a:endParaRPr>
        </a:p>
      </dgm:t>
    </dgm:pt>
    <dgm:pt modelId="{54A46976-F7C6-4822-8734-3BC9AD7C1FE2}" type="parTrans" cxnId="{207278C9-1A90-465B-A2C4-4511E4BE3F6E}">
      <dgm:prSet/>
      <dgm:spPr/>
      <dgm:t>
        <a:bodyPr/>
        <a:lstStyle/>
        <a:p>
          <a:endParaRPr lang="en-US"/>
        </a:p>
      </dgm:t>
    </dgm:pt>
    <dgm:pt modelId="{DDB07535-54F6-44EF-8785-866BAFB7F8F5}" type="sibTrans" cxnId="{207278C9-1A90-465B-A2C4-4511E4BE3F6E}">
      <dgm:prSet/>
      <dgm:spPr/>
      <dgm:t>
        <a:bodyPr/>
        <a:lstStyle/>
        <a:p>
          <a:endParaRPr lang="en-US"/>
        </a:p>
      </dgm:t>
    </dgm:pt>
    <dgm:pt modelId="{5DEBD602-0829-49A4-AE0F-749F114CD83A}">
      <dgm:prSet custT="1"/>
      <dgm:spPr/>
      <dgm:t>
        <a:bodyPr lIns="396000"/>
        <a:lstStyle/>
        <a:p>
          <a:pPr algn="ctr"/>
          <a:r>
            <a:rPr kumimoji="1" lang="es-ES" sz="2000" dirty="0">
              <a:latin typeface="Helvetica" panose="020B0604020202020204" pitchFamily="34" charset="0"/>
              <a:cs typeface="Helvetica" panose="020B0604020202020204" pitchFamily="34" charset="0"/>
            </a:rPr>
            <a:t>Tanto si tu producto tiene un público bien definido, como si tu producto es para un amplio sector de la población, deberás tener presente al usuario potencial de lo que estás creando, de cualquier otra manera, sólo crearás tu software para alguien como tú… y  ya sabes que no hay muchos de esos… </a:t>
          </a:r>
          <a:endParaRPr lang="en-US" sz="2000" dirty="0">
            <a:latin typeface="Helvetica" panose="020B0604020202020204" pitchFamily="34" charset="0"/>
            <a:cs typeface="Helvetica" panose="020B0604020202020204" pitchFamily="34" charset="0"/>
          </a:endParaRPr>
        </a:p>
      </dgm:t>
    </dgm:pt>
    <dgm:pt modelId="{67C32A24-4BA7-4FA8-BE23-999BD74D4C0F}" type="parTrans" cxnId="{B5B24F53-2447-485C-AAFB-46D571F070CF}">
      <dgm:prSet/>
      <dgm:spPr/>
      <dgm:t>
        <a:bodyPr/>
        <a:lstStyle/>
        <a:p>
          <a:endParaRPr lang="en-US"/>
        </a:p>
      </dgm:t>
    </dgm:pt>
    <dgm:pt modelId="{306F75AB-FA82-4C34-BB04-D26D0DBB956C}" type="sibTrans" cxnId="{B5B24F53-2447-485C-AAFB-46D571F070CF}">
      <dgm:prSet/>
      <dgm:spPr/>
      <dgm:t>
        <a:bodyPr/>
        <a:lstStyle/>
        <a:p>
          <a:endParaRPr lang="en-US"/>
        </a:p>
      </dgm:t>
    </dgm:pt>
    <dgm:pt modelId="{3CB0B9ED-9992-4D51-90A0-D8D06AF2409A}">
      <dgm:prSet custT="1"/>
      <dgm:spPr/>
      <dgm:t>
        <a:bodyPr lIns="360000" rIns="0" anchor="t" anchorCtr="1"/>
        <a:lstStyle/>
        <a:p>
          <a:pPr algn="ctr"/>
          <a:r>
            <a:rPr kumimoji="1" lang="es-ES" sz="2000" dirty="0">
              <a:latin typeface="Helvetica" panose="020B0604020202020204" pitchFamily="34" charset="0"/>
              <a:cs typeface="Helvetica" panose="020B0604020202020204" pitchFamily="34" charset="0"/>
            </a:rPr>
            <a:t>Existen numerosas </a:t>
          </a:r>
          <a:r>
            <a:rPr kumimoji="1" lang="es-ES" sz="2000" b="1" dirty="0">
              <a:latin typeface="Helvetica" panose="020B0604020202020204" pitchFamily="34" charset="0"/>
              <a:cs typeface="Helvetica" panose="020B0604020202020204" pitchFamily="34" charset="0"/>
            </a:rPr>
            <a:t>herramientas</a:t>
          </a:r>
          <a:r>
            <a:rPr kumimoji="1" lang="es-ES" sz="2000" dirty="0">
              <a:latin typeface="Helvetica" panose="020B0604020202020204" pitchFamily="34" charset="0"/>
              <a:cs typeface="Helvetica" panose="020B0604020202020204" pitchFamily="34" charset="0"/>
            </a:rPr>
            <a:t> para </a:t>
          </a:r>
          <a:r>
            <a:rPr kumimoji="1" lang="es-ES" sz="2000" b="1" dirty="0">
              <a:latin typeface="Helvetica" panose="020B0604020202020204" pitchFamily="34" charset="0"/>
              <a:cs typeface="Helvetica" panose="020B0604020202020204" pitchFamily="34" charset="0"/>
            </a:rPr>
            <a:t>determinar</a:t>
          </a:r>
          <a:r>
            <a:rPr kumimoji="1" lang="es-ES" sz="2000" dirty="0">
              <a:latin typeface="Helvetica" panose="020B0604020202020204" pitchFamily="34" charset="0"/>
              <a:cs typeface="Helvetica" panose="020B0604020202020204" pitchFamily="34" charset="0"/>
            </a:rPr>
            <a:t> un </a:t>
          </a:r>
          <a:r>
            <a:rPr kumimoji="1" lang="es-ES" sz="2000" b="1" dirty="0">
              <a:latin typeface="Helvetica" panose="020B0604020202020204" pitchFamily="34" charset="0"/>
              <a:cs typeface="Helvetica" panose="020B0604020202020204" pitchFamily="34" charset="0"/>
            </a:rPr>
            <a:t>usuario</a:t>
          </a:r>
          <a:r>
            <a:rPr kumimoji="1" lang="es-ES" sz="2000" dirty="0">
              <a:latin typeface="Helvetica" panose="020B0604020202020204" pitchFamily="34" charset="0"/>
              <a:cs typeface="Helvetica" panose="020B0604020202020204" pitchFamily="34" charset="0"/>
            </a:rPr>
            <a:t>/</a:t>
          </a:r>
          <a:r>
            <a:rPr kumimoji="1" lang="es-ES" sz="2000" b="1" dirty="0">
              <a:latin typeface="Helvetica" panose="020B0604020202020204" pitchFamily="34" charset="0"/>
              <a:cs typeface="Helvetica" panose="020B0604020202020204" pitchFamily="34" charset="0"/>
            </a:rPr>
            <a:t>cliente</a:t>
          </a:r>
          <a:r>
            <a:rPr kumimoji="1" lang="es-ES" sz="2000" dirty="0">
              <a:latin typeface="Helvetica" panose="020B0604020202020204" pitchFamily="34" charset="0"/>
              <a:cs typeface="Helvetica" panose="020B0604020202020204" pitchFamily="34" charset="0"/>
            </a:rPr>
            <a:t> </a:t>
          </a:r>
          <a:r>
            <a:rPr kumimoji="1" lang="es-ES" sz="2000" b="1" dirty="0">
              <a:latin typeface="Helvetica" panose="020B0604020202020204" pitchFamily="34" charset="0"/>
              <a:cs typeface="Helvetica" panose="020B0604020202020204" pitchFamily="34" charset="0"/>
            </a:rPr>
            <a:t>objetivo</a:t>
          </a:r>
          <a:r>
            <a:rPr kumimoji="1" lang="es-ES" sz="2000" dirty="0">
              <a:latin typeface="Helvetica" panose="020B0604020202020204" pitchFamily="34" charset="0"/>
              <a:cs typeface="Helvetica" panose="020B0604020202020204" pitchFamily="34" charset="0"/>
            </a:rPr>
            <a:t> y, una vez definido, el diseño tiene más garantías de ser usable para ese tipo de cliente. Y no solo eso, te ayudará a concretar mejor qué quieres que haga tu producto y de qué manera.  Un poco más adelante hablaremos de cómo dar el siguiente paso después de saber a quién nos dirigimos para que nuestra implementación sea la mejor posible.</a:t>
          </a:r>
          <a:endParaRPr lang="en-US" sz="2000" dirty="0">
            <a:latin typeface="Helvetica" panose="020B0604020202020204" pitchFamily="34" charset="0"/>
            <a:cs typeface="Helvetica" panose="020B0604020202020204" pitchFamily="34" charset="0"/>
          </a:endParaRPr>
        </a:p>
      </dgm:t>
    </dgm:pt>
    <dgm:pt modelId="{179B4D7C-6E11-4A3A-A259-C6E143869246}" type="parTrans" cxnId="{1EDA0DC8-B0F1-4A1E-B791-52012E3E4EF9}">
      <dgm:prSet/>
      <dgm:spPr/>
      <dgm:t>
        <a:bodyPr/>
        <a:lstStyle/>
        <a:p>
          <a:endParaRPr lang="en-US"/>
        </a:p>
      </dgm:t>
    </dgm:pt>
    <dgm:pt modelId="{C688DB45-E766-4708-A9AA-7CDC6E20E774}" type="sibTrans" cxnId="{1EDA0DC8-B0F1-4A1E-B791-52012E3E4EF9}">
      <dgm:prSet/>
      <dgm:spPr/>
      <dgm:t>
        <a:bodyPr/>
        <a:lstStyle/>
        <a:p>
          <a:endParaRPr lang="en-US"/>
        </a:p>
      </dgm:t>
    </dgm:pt>
    <dgm:pt modelId="{BA4E556F-EC01-47D8-AAF2-87912E545BCC}" type="pres">
      <dgm:prSet presAssocID="{F9EE73F4-B8BA-457F-9996-71D893340C19}" presName="outerComposite" presStyleCnt="0">
        <dgm:presLayoutVars>
          <dgm:chMax val="5"/>
          <dgm:dir/>
          <dgm:resizeHandles val="exact"/>
        </dgm:presLayoutVars>
      </dgm:prSet>
      <dgm:spPr/>
    </dgm:pt>
    <dgm:pt modelId="{88E38BEA-23B0-4B55-A255-361280AA626C}" type="pres">
      <dgm:prSet presAssocID="{F9EE73F4-B8BA-457F-9996-71D893340C19}" presName="dummyMaxCanvas" presStyleCnt="0">
        <dgm:presLayoutVars/>
      </dgm:prSet>
      <dgm:spPr/>
    </dgm:pt>
    <dgm:pt modelId="{AEFB7D70-A776-4D39-BCE8-B2EB180E87F8}" type="pres">
      <dgm:prSet presAssocID="{F9EE73F4-B8BA-457F-9996-71D893340C19}" presName="ThreeNodes_1" presStyleLbl="node1" presStyleIdx="0" presStyleCnt="3" custScaleX="96774" custScaleY="111207" custLinFactNeighborX="1866">
        <dgm:presLayoutVars>
          <dgm:bulletEnabled val="1"/>
        </dgm:presLayoutVars>
      </dgm:prSet>
      <dgm:spPr/>
    </dgm:pt>
    <dgm:pt modelId="{E4D769E1-E058-46D4-85DF-C438EF29B3D3}" type="pres">
      <dgm:prSet presAssocID="{F9EE73F4-B8BA-457F-9996-71D893340C19}" presName="ThreeNodes_2" presStyleLbl="node1" presStyleIdx="1" presStyleCnt="3" custScaleX="103501">
        <dgm:presLayoutVars>
          <dgm:bulletEnabled val="1"/>
        </dgm:presLayoutVars>
      </dgm:prSet>
      <dgm:spPr/>
    </dgm:pt>
    <dgm:pt modelId="{6F07F769-C9CF-4F02-A632-19D55001D8F7}" type="pres">
      <dgm:prSet presAssocID="{F9EE73F4-B8BA-457F-9996-71D893340C19}" presName="ThreeNodes_3" presStyleLbl="node1" presStyleIdx="2" presStyleCnt="3" custScaleX="106953" custScaleY="112142" custLinFactNeighborX="-1924" custLinFactNeighborY="-1038">
        <dgm:presLayoutVars>
          <dgm:bulletEnabled val="1"/>
        </dgm:presLayoutVars>
      </dgm:prSet>
      <dgm:spPr/>
    </dgm:pt>
    <dgm:pt modelId="{1B2AA0D4-9EC3-49AF-AC6A-78C51D143EDA}" type="pres">
      <dgm:prSet presAssocID="{F9EE73F4-B8BA-457F-9996-71D893340C19}" presName="ThreeConn_1-2" presStyleLbl="fgAccFollowNode1" presStyleIdx="0" presStyleCnt="2">
        <dgm:presLayoutVars>
          <dgm:bulletEnabled val="1"/>
        </dgm:presLayoutVars>
      </dgm:prSet>
      <dgm:spPr/>
    </dgm:pt>
    <dgm:pt modelId="{DF135829-1448-4021-8C14-C5C578BEF076}" type="pres">
      <dgm:prSet presAssocID="{F9EE73F4-B8BA-457F-9996-71D893340C19}" presName="ThreeConn_2-3" presStyleLbl="fgAccFollowNode1" presStyleIdx="1" presStyleCnt="2">
        <dgm:presLayoutVars>
          <dgm:bulletEnabled val="1"/>
        </dgm:presLayoutVars>
      </dgm:prSet>
      <dgm:spPr/>
    </dgm:pt>
    <dgm:pt modelId="{496E8933-AB5B-4F3A-96D4-66300010C652}" type="pres">
      <dgm:prSet presAssocID="{F9EE73F4-B8BA-457F-9996-71D893340C19}" presName="ThreeNodes_1_text" presStyleLbl="node1" presStyleIdx="2" presStyleCnt="3">
        <dgm:presLayoutVars>
          <dgm:bulletEnabled val="1"/>
        </dgm:presLayoutVars>
      </dgm:prSet>
      <dgm:spPr/>
    </dgm:pt>
    <dgm:pt modelId="{2EEF7A22-DAAB-4BAD-8454-5028F778E238}" type="pres">
      <dgm:prSet presAssocID="{F9EE73F4-B8BA-457F-9996-71D893340C19}" presName="ThreeNodes_2_text" presStyleLbl="node1" presStyleIdx="2" presStyleCnt="3">
        <dgm:presLayoutVars>
          <dgm:bulletEnabled val="1"/>
        </dgm:presLayoutVars>
      </dgm:prSet>
      <dgm:spPr/>
    </dgm:pt>
    <dgm:pt modelId="{EFC0300B-AB85-41F4-A6AA-561F8D03808B}" type="pres">
      <dgm:prSet presAssocID="{F9EE73F4-B8BA-457F-9996-71D893340C19}" presName="ThreeNodes_3_text" presStyleLbl="node1" presStyleIdx="2" presStyleCnt="3">
        <dgm:presLayoutVars>
          <dgm:bulletEnabled val="1"/>
        </dgm:presLayoutVars>
      </dgm:prSet>
      <dgm:spPr/>
    </dgm:pt>
  </dgm:ptLst>
  <dgm:cxnLst>
    <dgm:cxn modelId="{A887E305-ABD3-4F73-AE51-36E7DF9B6854}" type="presOf" srcId="{3CB0B9ED-9992-4D51-90A0-D8D06AF2409A}" destId="{6F07F769-C9CF-4F02-A632-19D55001D8F7}" srcOrd="0" destOrd="0" presId="urn:microsoft.com/office/officeart/2005/8/layout/vProcess5"/>
    <dgm:cxn modelId="{70B43F0E-10CF-4402-9D51-87CA261F6373}" type="presOf" srcId="{EAAEE6CE-D398-44CF-8992-CF6A51EFBBB2}" destId="{496E8933-AB5B-4F3A-96D4-66300010C652}" srcOrd="1" destOrd="0" presId="urn:microsoft.com/office/officeart/2005/8/layout/vProcess5"/>
    <dgm:cxn modelId="{D036B928-3637-4FAA-BA96-B235666ACF44}" type="presOf" srcId="{F9EE73F4-B8BA-457F-9996-71D893340C19}" destId="{BA4E556F-EC01-47D8-AAF2-87912E545BCC}" srcOrd="0" destOrd="0" presId="urn:microsoft.com/office/officeart/2005/8/layout/vProcess5"/>
    <dgm:cxn modelId="{58F35732-B6DE-4BE8-8DD2-F1D036EEDAA7}" type="presOf" srcId="{DDB07535-54F6-44EF-8785-866BAFB7F8F5}" destId="{1B2AA0D4-9EC3-49AF-AC6A-78C51D143EDA}" srcOrd="0" destOrd="0" presId="urn:microsoft.com/office/officeart/2005/8/layout/vProcess5"/>
    <dgm:cxn modelId="{1CB1F83A-0DF6-4F18-B953-E22F612E1DC0}" type="presOf" srcId="{5DEBD602-0829-49A4-AE0F-749F114CD83A}" destId="{E4D769E1-E058-46D4-85DF-C438EF29B3D3}" srcOrd="0" destOrd="0" presId="urn:microsoft.com/office/officeart/2005/8/layout/vProcess5"/>
    <dgm:cxn modelId="{B5B24F53-2447-485C-AAFB-46D571F070CF}" srcId="{F9EE73F4-B8BA-457F-9996-71D893340C19}" destId="{5DEBD602-0829-49A4-AE0F-749F114CD83A}" srcOrd="1" destOrd="0" parTransId="{67C32A24-4BA7-4FA8-BE23-999BD74D4C0F}" sibTransId="{306F75AB-FA82-4C34-BB04-D26D0DBB956C}"/>
    <dgm:cxn modelId="{6CC2CD87-64E9-4584-A364-A80AFA2B0792}" type="presOf" srcId="{3CB0B9ED-9992-4D51-90A0-D8D06AF2409A}" destId="{EFC0300B-AB85-41F4-A6AA-561F8D03808B}" srcOrd="1" destOrd="0" presId="urn:microsoft.com/office/officeart/2005/8/layout/vProcess5"/>
    <dgm:cxn modelId="{A1371597-864D-4E83-A486-8504DD1D6117}" type="presOf" srcId="{EAAEE6CE-D398-44CF-8992-CF6A51EFBBB2}" destId="{AEFB7D70-A776-4D39-BCE8-B2EB180E87F8}" srcOrd="0" destOrd="0" presId="urn:microsoft.com/office/officeart/2005/8/layout/vProcess5"/>
    <dgm:cxn modelId="{0D3A7E9B-9ADD-4F67-8836-1BD19B4FCC59}" type="presOf" srcId="{306F75AB-FA82-4C34-BB04-D26D0DBB956C}" destId="{DF135829-1448-4021-8C14-C5C578BEF076}" srcOrd="0" destOrd="0" presId="urn:microsoft.com/office/officeart/2005/8/layout/vProcess5"/>
    <dgm:cxn modelId="{88A59BC7-46D6-44A4-8B25-5FBB04BBDDC3}" type="presOf" srcId="{5DEBD602-0829-49A4-AE0F-749F114CD83A}" destId="{2EEF7A22-DAAB-4BAD-8454-5028F778E238}" srcOrd="1" destOrd="0" presId="urn:microsoft.com/office/officeart/2005/8/layout/vProcess5"/>
    <dgm:cxn modelId="{1EDA0DC8-B0F1-4A1E-B791-52012E3E4EF9}" srcId="{F9EE73F4-B8BA-457F-9996-71D893340C19}" destId="{3CB0B9ED-9992-4D51-90A0-D8D06AF2409A}" srcOrd="2" destOrd="0" parTransId="{179B4D7C-6E11-4A3A-A259-C6E143869246}" sibTransId="{C688DB45-E766-4708-A9AA-7CDC6E20E774}"/>
    <dgm:cxn modelId="{207278C9-1A90-465B-A2C4-4511E4BE3F6E}" srcId="{F9EE73F4-B8BA-457F-9996-71D893340C19}" destId="{EAAEE6CE-D398-44CF-8992-CF6A51EFBBB2}" srcOrd="0" destOrd="0" parTransId="{54A46976-F7C6-4822-8734-3BC9AD7C1FE2}" sibTransId="{DDB07535-54F6-44EF-8785-866BAFB7F8F5}"/>
    <dgm:cxn modelId="{A767A4BD-88AC-4B6D-A0E5-ED33DAEADD7D}" type="presParOf" srcId="{BA4E556F-EC01-47D8-AAF2-87912E545BCC}" destId="{88E38BEA-23B0-4B55-A255-361280AA626C}" srcOrd="0" destOrd="0" presId="urn:microsoft.com/office/officeart/2005/8/layout/vProcess5"/>
    <dgm:cxn modelId="{48BD2B5F-DFED-4A18-97AD-39B8B4355F77}" type="presParOf" srcId="{BA4E556F-EC01-47D8-AAF2-87912E545BCC}" destId="{AEFB7D70-A776-4D39-BCE8-B2EB180E87F8}" srcOrd="1" destOrd="0" presId="urn:microsoft.com/office/officeart/2005/8/layout/vProcess5"/>
    <dgm:cxn modelId="{151C401D-A03F-4EAB-BCB8-DC8B8C501091}" type="presParOf" srcId="{BA4E556F-EC01-47D8-AAF2-87912E545BCC}" destId="{E4D769E1-E058-46D4-85DF-C438EF29B3D3}" srcOrd="2" destOrd="0" presId="urn:microsoft.com/office/officeart/2005/8/layout/vProcess5"/>
    <dgm:cxn modelId="{514C2850-4EBE-4026-B3EF-91105422B25B}" type="presParOf" srcId="{BA4E556F-EC01-47D8-AAF2-87912E545BCC}" destId="{6F07F769-C9CF-4F02-A632-19D55001D8F7}" srcOrd="3" destOrd="0" presId="urn:microsoft.com/office/officeart/2005/8/layout/vProcess5"/>
    <dgm:cxn modelId="{7144C548-EB06-4365-9E6F-A256642AFCE1}" type="presParOf" srcId="{BA4E556F-EC01-47D8-AAF2-87912E545BCC}" destId="{1B2AA0D4-9EC3-49AF-AC6A-78C51D143EDA}" srcOrd="4" destOrd="0" presId="urn:microsoft.com/office/officeart/2005/8/layout/vProcess5"/>
    <dgm:cxn modelId="{35FBE4B7-5B14-4A38-A37A-5807A19396AB}" type="presParOf" srcId="{BA4E556F-EC01-47D8-AAF2-87912E545BCC}" destId="{DF135829-1448-4021-8C14-C5C578BEF076}" srcOrd="5" destOrd="0" presId="urn:microsoft.com/office/officeart/2005/8/layout/vProcess5"/>
    <dgm:cxn modelId="{1B661AE6-7718-4324-9887-64DB0D567A49}" type="presParOf" srcId="{BA4E556F-EC01-47D8-AAF2-87912E545BCC}" destId="{496E8933-AB5B-4F3A-96D4-66300010C652}" srcOrd="6" destOrd="0" presId="urn:microsoft.com/office/officeart/2005/8/layout/vProcess5"/>
    <dgm:cxn modelId="{AB6B31F0-D2A7-4495-B203-3388FE8B01D6}" type="presParOf" srcId="{BA4E556F-EC01-47D8-AAF2-87912E545BCC}" destId="{2EEF7A22-DAAB-4BAD-8454-5028F778E238}" srcOrd="7" destOrd="0" presId="urn:microsoft.com/office/officeart/2005/8/layout/vProcess5"/>
    <dgm:cxn modelId="{94C0D48D-41F9-441A-8C9B-D4AE80A5C54D}" type="presParOf" srcId="{BA4E556F-EC01-47D8-AAF2-87912E545BCC}" destId="{EFC0300B-AB85-41F4-A6AA-561F8D03808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66E5E5-9063-46ED-A4CF-D22139C4618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7B5A336-BA81-4120-97E6-0C2E8B680361}">
      <dgm:prSet/>
      <dgm:spPr/>
      <dgm:t>
        <a:bodyPr/>
        <a:lstStyle/>
        <a:p>
          <a:pPr>
            <a:lnSpc>
              <a:spcPct val="100000"/>
            </a:lnSpc>
            <a:defRPr cap="all"/>
          </a:pPr>
          <a:r>
            <a:rPr kumimoji="1" lang="es-ES" dirty="0">
              <a:latin typeface="Helvetica" panose="020B0604020202020204" pitchFamily="34" charset="0"/>
              <a:cs typeface="Helvetica" panose="020B0604020202020204" pitchFamily="34" charset="0"/>
            </a:rPr>
            <a:t>Objetivos del desarrollo</a:t>
          </a:r>
          <a:endParaRPr lang="en-US" dirty="0">
            <a:latin typeface="Helvetica" panose="020B0604020202020204" pitchFamily="34" charset="0"/>
            <a:cs typeface="Helvetica" panose="020B0604020202020204" pitchFamily="34" charset="0"/>
          </a:endParaRPr>
        </a:p>
      </dgm:t>
    </dgm:pt>
    <dgm:pt modelId="{BAB29F5E-1B36-44F4-9CE3-BC4E6245005F}" type="parTrans" cxnId="{77237D34-FA78-4DC3-A6EC-3844DB38BEB9}">
      <dgm:prSet/>
      <dgm:spPr/>
      <dgm:t>
        <a:bodyPr/>
        <a:lstStyle/>
        <a:p>
          <a:endParaRPr lang="en-US"/>
        </a:p>
      </dgm:t>
    </dgm:pt>
    <dgm:pt modelId="{EE72ACCA-CFCA-4965-A48A-CC4DCF72D3EF}" type="sibTrans" cxnId="{77237D34-FA78-4DC3-A6EC-3844DB38BEB9}">
      <dgm:prSet/>
      <dgm:spPr/>
      <dgm:t>
        <a:bodyPr/>
        <a:lstStyle/>
        <a:p>
          <a:endParaRPr lang="en-US"/>
        </a:p>
      </dgm:t>
    </dgm:pt>
    <dgm:pt modelId="{A8D8528B-416C-4D51-92D5-BA6C04D90039}">
      <dgm:prSet/>
      <dgm:spPr/>
      <dgm:t>
        <a:bodyPr/>
        <a:lstStyle/>
        <a:p>
          <a:pPr>
            <a:lnSpc>
              <a:spcPct val="100000"/>
            </a:lnSpc>
            <a:defRPr cap="all"/>
          </a:pPr>
          <a:r>
            <a:rPr kumimoji="1" lang="es-ES" dirty="0">
              <a:latin typeface="Helvetica" panose="020B0604020202020204" pitchFamily="34" charset="0"/>
              <a:cs typeface="Helvetica" panose="020B0604020202020204" pitchFamily="34" charset="0"/>
            </a:rPr>
            <a:t>Características de los usuarios objetivo</a:t>
          </a:r>
          <a:endParaRPr lang="en-US" dirty="0">
            <a:latin typeface="Helvetica" panose="020B0604020202020204" pitchFamily="34" charset="0"/>
            <a:cs typeface="Helvetica" panose="020B0604020202020204" pitchFamily="34" charset="0"/>
          </a:endParaRPr>
        </a:p>
      </dgm:t>
    </dgm:pt>
    <dgm:pt modelId="{C9BA1542-2712-4AFC-9453-92062DCF4D08}" type="parTrans" cxnId="{9291E55C-4318-4890-91CE-48B5BBF021C1}">
      <dgm:prSet/>
      <dgm:spPr/>
      <dgm:t>
        <a:bodyPr/>
        <a:lstStyle/>
        <a:p>
          <a:endParaRPr lang="en-US"/>
        </a:p>
      </dgm:t>
    </dgm:pt>
    <dgm:pt modelId="{4B44E503-D963-4F7C-96F4-5038C2B6AB0C}" type="sibTrans" cxnId="{9291E55C-4318-4890-91CE-48B5BBF021C1}">
      <dgm:prSet/>
      <dgm:spPr/>
      <dgm:t>
        <a:bodyPr/>
        <a:lstStyle/>
        <a:p>
          <a:endParaRPr lang="en-US"/>
        </a:p>
      </dgm:t>
    </dgm:pt>
    <dgm:pt modelId="{7F76F52C-3E2B-4C6D-9050-7D050A96F813}">
      <dgm:prSet/>
      <dgm:spPr/>
      <dgm:t>
        <a:bodyPr/>
        <a:lstStyle/>
        <a:p>
          <a:pPr>
            <a:lnSpc>
              <a:spcPct val="100000"/>
            </a:lnSpc>
            <a:defRPr cap="all"/>
          </a:pPr>
          <a:r>
            <a:rPr kumimoji="1" lang="es-ES" dirty="0">
              <a:latin typeface="Helvetica" panose="020B0604020202020204" pitchFamily="34" charset="0"/>
              <a:cs typeface="Helvetica" panose="020B0604020202020204" pitchFamily="34" charset="0"/>
            </a:rPr>
            <a:t>Requisitos técnicos y presupuesto del desarrollo</a:t>
          </a:r>
          <a:endParaRPr lang="en-US" dirty="0">
            <a:latin typeface="Helvetica" panose="020B0604020202020204" pitchFamily="34" charset="0"/>
            <a:cs typeface="Helvetica" panose="020B0604020202020204" pitchFamily="34" charset="0"/>
          </a:endParaRPr>
        </a:p>
      </dgm:t>
    </dgm:pt>
    <dgm:pt modelId="{AFBF88F4-1927-4C5D-A2C1-8A34B827456A}" type="parTrans" cxnId="{9D732FD6-F528-4429-BFD2-CDCE32DEC62D}">
      <dgm:prSet/>
      <dgm:spPr/>
      <dgm:t>
        <a:bodyPr/>
        <a:lstStyle/>
        <a:p>
          <a:endParaRPr lang="en-US"/>
        </a:p>
      </dgm:t>
    </dgm:pt>
    <dgm:pt modelId="{4E810E64-88B9-4DCB-AD5D-AB5DDF104B39}" type="sibTrans" cxnId="{9D732FD6-F528-4429-BFD2-CDCE32DEC62D}">
      <dgm:prSet/>
      <dgm:spPr/>
      <dgm:t>
        <a:bodyPr/>
        <a:lstStyle/>
        <a:p>
          <a:endParaRPr lang="en-US"/>
        </a:p>
      </dgm:t>
    </dgm:pt>
    <dgm:pt modelId="{6F3CF7F5-CE48-47B8-BAD3-80382F8D0BB1}" type="pres">
      <dgm:prSet presAssocID="{7566E5E5-9063-46ED-A4CF-D22139C46180}" presName="root" presStyleCnt="0">
        <dgm:presLayoutVars>
          <dgm:dir/>
          <dgm:resizeHandles val="exact"/>
        </dgm:presLayoutVars>
      </dgm:prSet>
      <dgm:spPr/>
    </dgm:pt>
    <dgm:pt modelId="{B8280EB9-82D3-4ABA-A733-7CD21B6BC94F}" type="pres">
      <dgm:prSet presAssocID="{97B5A336-BA81-4120-97E6-0C2E8B680361}" presName="compNode" presStyleCnt="0"/>
      <dgm:spPr/>
    </dgm:pt>
    <dgm:pt modelId="{86C4E65A-050C-424E-BF07-1550BCAE8541}" type="pres">
      <dgm:prSet presAssocID="{97B5A336-BA81-4120-97E6-0C2E8B680361}" presName="iconBgRect" presStyleLbl="bgShp" presStyleIdx="0" presStyleCnt="3"/>
      <dgm:spPr/>
    </dgm:pt>
    <dgm:pt modelId="{D8748552-5C6D-4E15-83B8-291931E206D7}" type="pres">
      <dgm:prSet presAssocID="{97B5A336-BA81-4120-97E6-0C2E8B6803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effectLst>
          <a:glow rad="127000">
            <a:srgbClr val="001F3F"/>
          </a:glow>
        </a:effectLst>
      </dgm:spPr>
      <dgm:extLst>
        <a:ext uri="{E40237B7-FDA0-4F09-8148-C483321AD2D9}">
          <dgm14:cNvPr xmlns:dgm14="http://schemas.microsoft.com/office/drawing/2010/diagram" id="0" name="" descr="Diana"/>
        </a:ext>
      </dgm:extLst>
    </dgm:pt>
    <dgm:pt modelId="{F805EE4B-4181-43E9-ADF0-99412BC122D1}" type="pres">
      <dgm:prSet presAssocID="{97B5A336-BA81-4120-97E6-0C2E8B680361}" presName="spaceRect" presStyleCnt="0"/>
      <dgm:spPr/>
    </dgm:pt>
    <dgm:pt modelId="{897F29B0-14B6-48A7-94FF-CBFFA33A9225}" type="pres">
      <dgm:prSet presAssocID="{97B5A336-BA81-4120-97E6-0C2E8B680361}" presName="textRect" presStyleLbl="revTx" presStyleIdx="0" presStyleCnt="3">
        <dgm:presLayoutVars>
          <dgm:chMax val="1"/>
          <dgm:chPref val="1"/>
        </dgm:presLayoutVars>
      </dgm:prSet>
      <dgm:spPr/>
    </dgm:pt>
    <dgm:pt modelId="{17A6966A-A3A6-40F0-9E79-84F9069B0BD2}" type="pres">
      <dgm:prSet presAssocID="{EE72ACCA-CFCA-4965-A48A-CC4DCF72D3EF}" presName="sibTrans" presStyleCnt="0"/>
      <dgm:spPr/>
    </dgm:pt>
    <dgm:pt modelId="{81D8670C-301E-41E6-A3D4-99774FEACBEF}" type="pres">
      <dgm:prSet presAssocID="{A8D8528B-416C-4D51-92D5-BA6C04D90039}" presName="compNode" presStyleCnt="0"/>
      <dgm:spPr/>
    </dgm:pt>
    <dgm:pt modelId="{F36267A0-1C08-4335-84AC-B837AF032F4C}" type="pres">
      <dgm:prSet presAssocID="{A8D8528B-416C-4D51-92D5-BA6C04D90039}" presName="iconBgRect" presStyleLbl="bgShp" presStyleIdx="1" presStyleCnt="3"/>
      <dgm:spPr/>
    </dgm:pt>
    <dgm:pt modelId="{77F42099-9EE9-41BC-B716-8C7AEE4951F3}" type="pres">
      <dgm:prSet presAssocID="{A8D8528B-416C-4D51-92D5-BA6C04D900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effectLst>
          <a:glow rad="127000">
            <a:srgbClr val="001F3F"/>
          </a:glow>
        </a:effectLst>
      </dgm:spPr>
      <dgm:extLst>
        <a:ext uri="{E40237B7-FDA0-4F09-8148-C483321AD2D9}">
          <dgm14:cNvPr xmlns:dgm14="http://schemas.microsoft.com/office/drawing/2010/diagram" id="0" name="" descr="Usuarios"/>
        </a:ext>
      </dgm:extLst>
    </dgm:pt>
    <dgm:pt modelId="{6597E4B3-553F-44A9-8599-00D897B81C7C}" type="pres">
      <dgm:prSet presAssocID="{A8D8528B-416C-4D51-92D5-BA6C04D90039}" presName="spaceRect" presStyleCnt="0"/>
      <dgm:spPr/>
    </dgm:pt>
    <dgm:pt modelId="{7846E416-51FE-428F-8B16-B7270914BDAA}" type="pres">
      <dgm:prSet presAssocID="{A8D8528B-416C-4D51-92D5-BA6C04D90039}" presName="textRect" presStyleLbl="revTx" presStyleIdx="1" presStyleCnt="3">
        <dgm:presLayoutVars>
          <dgm:chMax val="1"/>
          <dgm:chPref val="1"/>
        </dgm:presLayoutVars>
      </dgm:prSet>
      <dgm:spPr/>
    </dgm:pt>
    <dgm:pt modelId="{BFC8BCFF-816E-4284-ADD2-5B03BDC83259}" type="pres">
      <dgm:prSet presAssocID="{4B44E503-D963-4F7C-96F4-5038C2B6AB0C}" presName="sibTrans" presStyleCnt="0"/>
      <dgm:spPr/>
    </dgm:pt>
    <dgm:pt modelId="{6232242B-58CC-4455-9987-B016087FBAAE}" type="pres">
      <dgm:prSet presAssocID="{7F76F52C-3E2B-4C6D-9050-7D050A96F813}" presName="compNode" presStyleCnt="0"/>
      <dgm:spPr/>
    </dgm:pt>
    <dgm:pt modelId="{7D23EBE9-6A19-4612-A63C-AF11EE468419}" type="pres">
      <dgm:prSet presAssocID="{7F76F52C-3E2B-4C6D-9050-7D050A96F813}" presName="iconBgRect" presStyleLbl="bgShp" presStyleIdx="2" presStyleCnt="3"/>
      <dgm:spPr/>
    </dgm:pt>
    <dgm:pt modelId="{6B053442-4352-41E2-BD68-C6ECCDBCA9B4}" type="pres">
      <dgm:prSet presAssocID="{7F76F52C-3E2B-4C6D-9050-7D050A96F8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effectLst>
          <a:glow rad="127000">
            <a:srgbClr val="001F3F"/>
          </a:glow>
        </a:effectLst>
      </dgm:spPr>
      <dgm:extLst>
        <a:ext uri="{E40237B7-FDA0-4F09-8148-C483321AD2D9}">
          <dgm14:cNvPr xmlns:dgm14="http://schemas.microsoft.com/office/drawing/2010/diagram" id="0" name="" descr="Herramientas"/>
        </a:ext>
      </dgm:extLst>
    </dgm:pt>
    <dgm:pt modelId="{CFAA54F1-F548-47A9-9572-79838E520A3B}" type="pres">
      <dgm:prSet presAssocID="{7F76F52C-3E2B-4C6D-9050-7D050A96F813}" presName="spaceRect" presStyleCnt="0"/>
      <dgm:spPr/>
    </dgm:pt>
    <dgm:pt modelId="{D5DED40C-3E26-4DC2-9420-23139F17085A}" type="pres">
      <dgm:prSet presAssocID="{7F76F52C-3E2B-4C6D-9050-7D050A96F813}" presName="textRect" presStyleLbl="revTx" presStyleIdx="2" presStyleCnt="3">
        <dgm:presLayoutVars>
          <dgm:chMax val="1"/>
          <dgm:chPref val="1"/>
        </dgm:presLayoutVars>
      </dgm:prSet>
      <dgm:spPr/>
    </dgm:pt>
  </dgm:ptLst>
  <dgm:cxnLst>
    <dgm:cxn modelId="{C4B20A03-08CE-4059-B224-8A0B2740EC91}" type="presOf" srcId="{7F76F52C-3E2B-4C6D-9050-7D050A96F813}" destId="{D5DED40C-3E26-4DC2-9420-23139F17085A}" srcOrd="0" destOrd="0" presId="urn:microsoft.com/office/officeart/2018/5/layout/IconCircleLabelList"/>
    <dgm:cxn modelId="{CF630F21-CD18-44EA-A8C6-6B197015C3B7}" type="presOf" srcId="{97B5A336-BA81-4120-97E6-0C2E8B680361}" destId="{897F29B0-14B6-48A7-94FF-CBFFA33A9225}" srcOrd="0" destOrd="0" presId="urn:microsoft.com/office/officeart/2018/5/layout/IconCircleLabelList"/>
    <dgm:cxn modelId="{77237D34-FA78-4DC3-A6EC-3844DB38BEB9}" srcId="{7566E5E5-9063-46ED-A4CF-D22139C46180}" destId="{97B5A336-BA81-4120-97E6-0C2E8B680361}" srcOrd="0" destOrd="0" parTransId="{BAB29F5E-1B36-44F4-9CE3-BC4E6245005F}" sibTransId="{EE72ACCA-CFCA-4965-A48A-CC4DCF72D3EF}"/>
    <dgm:cxn modelId="{9291E55C-4318-4890-91CE-48B5BBF021C1}" srcId="{7566E5E5-9063-46ED-A4CF-D22139C46180}" destId="{A8D8528B-416C-4D51-92D5-BA6C04D90039}" srcOrd="1" destOrd="0" parTransId="{C9BA1542-2712-4AFC-9453-92062DCF4D08}" sibTransId="{4B44E503-D963-4F7C-96F4-5038C2B6AB0C}"/>
    <dgm:cxn modelId="{2DBF9E50-BAFB-40FA-9C81-D3B04BC21079}" type="presOf" srcId="{7566E5E5-9063-46ED-A4CF-D22139C46180}" destId="{6F3CF7F5-CE48-47B8-BAD3-80382F8D0BB1}" srcOrd="0" destOrd="0" presId="urn:microsoft.com/office/officeart/2018/5/layout/IconCircleLabelList"/>
    <dgm:cxn modelId="{71769CA9-DA48-4999-974D-B223B5C5BA6B}" type="presOf" srcId="{A8D8528B-416C-4D51-92D5-BA6C04D90039}" destId="{7846E416-51FE-428F-8B16-B7270914BDAA}" srcOrd="0" destOrd="0" presId="urn:microsoft.com/office/officeart/2018/5/layout/IconCircleLabelList"/>
    <dgm:cxn modelId="{9D732FD6-F528-4429-BFD2-CDCE32DEC62D}" srcId="{7566E5E5-9063-46ED-A4CF-D22139C46180}" destId="{7F76F52C-3E2B-4C6D-9050-7D050A96F813}" srcOrd="2" destOrd="0" parTransId="{AFBF88F4-1927-4C5D-A2C1-8A34B827456A}" sibTransId="{4E810E64-88B9-4DCB-AD5D-AB5DDF104B39}"/>
    <dgm:cxn modelId="{BFD8E3A1-8502-4867-8FF2-4ECC55E08A22}" type="presParOf" srcId="{6F3CF7F5-CE48-47B8-BAD3-80382F8D0BB1}" destId="{B8280EB9-82D3-4ABA-A733-7CD21B6BC94F}" srcOrd="0" destOrd="0" presId="urn:microsoft.com/office/officeart/2018/5/layout/IconCircleLabelList"/>
    <dgm:cxn modelId="{6EE5C834-C217-4E5F-8D40-1CF47173C512}" type="presParOf" srcId="{B8280EB9-82D3-4ABA-A733-7CD21B6BC94F}" destId="{86C4E65A-050C-424E-BF07-1550BCAE8541}" srcOrd="0" destOrd="0" presId="urn:microsoft.com/office/officeart/2018/5/layout/IconCircleLabelList"/>
    <dgm:cxn modelId="{5055EBF0-5C9F-4FE7-8591-4CA8F016BB20}" type="presParOf" srcId="{B8280EB9-82D3-4ABA-A733-7CD21B6BC94F}" destId="{D8748552-5C6D-4E15-83B8-291931E206D7}" srcOrd="1" destOrd="0" presId="urn:microsoft.com/office/officeart/2018/5/layout/IconCircleLabelList"/>
    <dgm:cxn modelId="{E8E23334-0960-4D0C-B2DD-3FD20E8EA267}" type="presParOf" srcId="{B8280EB9-82D3-4ABA-A733-7CD21B6BC94F}" destId="{F805EE4B-4181-43E9-ADF0-99412BC122D1}" srcOrd="2" destOrd="0" presId="urn:microsoft.com/office/officeart/2018/5/layout/IconCircleLabelList"/>
    <dgm:cxn modelId="{B5541CDB-BEE9-48FB-8620-4C8AC1FFAE29}" type="presParOf" srcId="{B8280EB9-82D3-4ABA-A733-7CD21B6BC94F}" destId="{897F29B0-14B6-48A7-94FF-CBFFA33A9225}" srcOrd="3" destOrd="0" presId="urn:microsoft.com/office/officeart/2018/5/layout/IconCircleLabelList"/>
    <dgm:cxn modelId="{199C9600-4E5F-45FA-954C-3C459E062A77}" type="presParOf" srcId="{6F3CF7F5-CE48-47B8-BAD3-80382F8D0BB1}" destId="{17A6966A-A3A6-40F0-9E79-84F9069B0BD2}" srcOrd="1" destOrd="0" presId="urn:microsoft.com/office/officeart/2018/5/layout/IconCircleLabelList"/>
    <dgm:cxn modelId="{34BBE49C-793E-4E17-8EF8-6F0A19A410EA}" type="presParOf" srcId="{6F3CF7F5-CE48-47B8-BAD3-80382F8D0BB1}" destId="{81D8670C-301E-41E6-A3D4-99774FEACBEF}" srcOrd="2" destOrd="0" presId="urn:microsoft.com/office/officeart/2018/5/layout/IconCircleLabelList"/>
    <dgm:cxn modelId="{7C273A24-18A4-4A6E-9A8E-D37EF7123944}" type="presParOf" srcId="{81D8670C-301E-41E6-A3D4-99774FEACBEF}" destId="{F36267A0-1C08-4335-84AC-B837AF032F4C}" srcOrd="0" destOrd="0" presId="urn:microsoft.com/office/officeart/2018/5/layout/IconCircleLabelList"/>
    <dgm:cxn modelId="{F85A89E0-E95A-4A83-BDB8-02FC0302AFDA}" type="presParOf" srcId="{81D8670C-301E-41E6-A3D4-99774FEACBEF}" destId="{77F42099-9EE9-41BC-B716-8C7AEE4951F3}" srcOrd="1" destOrd="0" presId="urn:microsoft.com/office/officeart/2018/5/layout/IconCircleLabelList"/>
    <dgm:cxn modelId="{F5D3C99F-76D9-4319-BA13-38CEC593B212}" type="presParOf" srcId="{81D8670C-301E-41E6-A3D4-99774FEACBEF}" destId="{6597E4B3-553F-44A9-8599-00D897B81C7C}" srcOrd="2" destOrd="0" presId="urn:microsoft.com/office/officeart/2018/5/layout/IconCircleLabelList"/>
    <dgm:cxn modelId="{D8CAC76B-645B-499A-8B6E-885C8D8F5670}" type="presParOf" srcId="{81D8670C-301E-41E6-A3D4-99774FEACBEF}" destId="{7846E416-51FE-428F-8B16-B7270914BDAA}" srcOrd="3" destOrd="0" presId="urn:microsoft.com/office/officeart/2018/5/layout/IconCircleLabelList"/>
    <dgm:cxn modelId="{BC68154C-24A0-48BB-B4C5-7D45D44497C8}" type="presParOf" srcId="{6F3CF7F5-CE48-47B8-BAD3-80382F8D0BB1}" destId="{BFC8BCFF-816E-4284-ADD2-5B03BDC83259}" srcOrd="3" destOrd="0" presId="urn:microsoft.com/office/officeart/2018/5/layout/IconCircleLabelList"/>
    <dgm:cxn modelId="{97AE6D23-AA3D-4C95-93D1-C2740C34A55D}" type="presParOf" srcId="{6F3CF7F5-CE48-47B8-BAD3-80382F8D0BB1}" destId="{6232242B-58CC-4455-9987-B016087FBAAE}" srcOrd="4" destOrd="0" presId="urn:microsoft.com/office/officeart/2018/5/layout/IconCircleLabelList"/>
    <dgm:cxn modelId="{2951626A-CB0D-4183-B850-EAC076B091AF}" type="presParOf" srcId="{6232242B-58CC-4455-9987-B016087FBAAE}" destId="{7D23EBE9-6A19-4612-A63C-AF11EE468419}" srcOrd="0" destOrd="0" presId="urn:microsoft.com/office/officeart/2018/5/layout/IconCircleLabelList"/>
    <dgm:cxn modelId="{D94DE656-9729-41E2-A19C-CFD11D7E53DC}" type="presParOf" srcId="{6232242B-58CC-4455-9987-B016087FBAAE}" destId="{6B053442-4352-41E2-BD68-C6ECCDBCA9B4}" srcOrd="1" destOrd="0" presId="urn:microsoft.com/office/officeart/2018/5/layout/IconCircleLabelList"/>
    <dgm:cxn modelId="{9DC06748-FE27-4CDA-A0CD-39047AAFAF3E}" type="presParOf" srcId="{6232242B-58CC-4455-9987-B016087FBAAE}" destId="{CFAA54F1-F548-47A9-9572-79838E520A3B}" srcOrd="2" destOrd="0" presId="urn:microsoft.com/office/officeart/2018/5/layout/IconCircleLabelList"/>
    <dgm:cxn modelId="{9980B54C-65CD-4D4A-BCE5-6047A77C9748}" type="presParOf" srcId="{6232242B-58CC-4455-9987-B016087FBAAE}" destId="{D5DED40C-3E26-4DC2-9420-23139F17085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66E5E5-9063-46ED-A4CF-D22139C4618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7B5A336-BA81-4120-97E6-0C2E8B680361}">
      <dgm:prSet/>
      <dgm:spPr/>
      <dgm:t>
        <a:bodyPr/>
        <a:lstStyle/>
        <a:p>
          <a:pPr>
            <a:lnSpc>
              <a:spcPct val="100000"/>
            </a:lnSpc>
            <a:defRPr cap="all"/>
          </a:pPr>
          <a:r>
            <a:rPr kumimoji="1" lang="es-ES" dirty="0">
              <a:latin typeface="Helvetica" panose="020B0604020202020204" pitchFamily="34" charset="0"/>
              <a:cs typeface="Helvetica" panose="020B0604020202020204" pitchFamily="34" charset="0"/>
            </a:rPr>
            <a:t>Objetivos del desarrollo</a:t>
          </a:r>
          <a:endParaRPr lang="en-US" dirty="0">
            <a:latin typeface="Helvetica" panose="020B0604020202020204" pitchFamily="34" charset="0"/>
            <a:cs typeface="Helvetica" panose="020B0604020202020204" pitchFamily="34" charset="0"/>
          </a:endParaRPr>
        </a:p>
      </dgm:t>
    </dgm:pt>
    <dgm:pt modelId="{BAB29F5E-1B36-44F4-9CE3-BC4E6245005F}" type="parTrans" cxnId="{77237D34-FA78-4DC3-A6EC-3844DB38BEB9}">
      <dgm:prSet/>
      <dgm:spPr/>
      <dgm:t>
        <a:bodyPr/>
        <a:lstStyle/>
        <a:p>
          <a:endParaRPr lang="en-US"/>
        </a:p>
      </dgm:t>
    </dgm:pt>
    <dgm:pt modelId="{EE72ACCA-CFCA-4965-A48A-CC4DCF72D3EF}" type="sibTrans" cxnId="{77237D34-FA78-4DC3-A6EC-3844DB38BEB9}">
      <dgm:prSet/>
      <dgm:spPr/>
      <dgm:t>
        <a:bodyPr/>
        <a:lstStyle/>
        <a:p>
          <a:endParaRPr lang="en-US"/>
        </a:p>
      </dgm:t>
    </dgm:pt>
    <dgm:pt modelId="{6F3CF7F5-CE48-47B8-BAD3-80382F8D0BB1}" type="pres">
      <dgm:prSet presAssocID="{7566E5E5-9063-46ED-A4CF-D22139C46180}" presName="root" presStyleCnt="0">
        <dgm:presLayoutVars>
          <dgm:dir/>
          <dgm:resizeHandles val="exact"/>
        </dgm:presLayoutVars>
      </dgm:prSet>
      <dgm:spPr/>
    </dgm:pt>
    <dgm:pt modelId="{B8280EB9-82D3-4ABA-A733-7CD21B6BC94F}" type="pres">
      <dgm:prSet presAssocID="{97B5A336-BA81-4120-97E6-0C2E8B680361}" presName="compNode" presStyleCnt="0"/>
      <dgm:spPr/>
    </dgm:pt>
    <dgm:pt modelId="{86C4E65A-050C-424E-BF07-1550BCAE8541}" type="pres">
      <dgm:prSet presAssocID="{97B5A336-BA81-4120-97E6-0C2E8B680361}" presName="iconBgRect" presStyleLbl="bgShp" presStyleIdx="0" presStyleCnt="1"/>
      <dgm:spPr/>
    </dgm:pt>
    <dgm:pt modelId="{D8748552-5C6D-4E15-83B8-291931E206D7}" type="pres">
      <dgm:prSet presAssocID="{97B5A336-BA81-4120-97E6-0C2E8B68036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effectLst>
          <a:glow rad="127000">
            <a:srgbClr val="001F3F"/>
          </a:glow>
        </a:effectLst>
      </dgm:spPr>
      <dgm:extLst>
        <a:ext uri="{E40237B7-FDA0-4F09-8148-C483321AD2D9}">
          <dgm14:cNvPr xmlns:dgm14="http://schemas.microsoft.com/office/drawing/2010/diagram" id="0" name="" descr="Diana"/>
        </a:ext>
      </dgm:extLst>
    </dgm:pt>
    <dgm:pt modelId="{F805EE4B-4181-43E9-ADF0-99412BC122D1}" type="pres">
      <dgm:prSet presAssocID="{97B5A336-BA81-4120-97E6-0C2E8B680361}" presName="spaceRect" presStyleCnt="0"/>
      <dgm:spPr/>
    </dgm:pt>
    <dgm:pt modelId="{897F29B0-14B6-48A7-94FF-CBFFA33A9225}" type="pres">
      <dgm:prSet presAssocID="{97B5A336-BA81-4120-97E6-0C2E8B680361}" presName="textRect" presStyleLbl="revTx" presStyleIdx="0" presStyleCnt="1">
        <dgm:presLayoutVars>
          <dgm:chMax val="1"/>
          <dgm:chPref val="1"/>
        </dgm:presLayoutVars>
      </dgm:prSet>
      <dgm:spPr/>
    </dgm:pt>
  </dgm:ptLst>
  <dgm:cxnLst>
    <dgm:cxn modelId="{CF630F21-CD18-44EA-A8C6-6B197015C3B7}" type="presOf" srcId="{97B5A336-BA81-4120-97E6-0C2E8B680361}" destId="{897F29B0-14B6-48A7-94FF-CBFFA33A9225}" srcOrd="0" destOrd="0" presId="urn:microsoft.com/office/officeart/2018/5/layout/IconCircleLabelList"/>
    <dgm:cxn modelId="{77237D34-FA78-4DC3-A6EC-3844DB38BEB9}" srcId="{7566E5E5-9063-46ED-A4CF-D22139C46180}" destId="{97B5A336-BA81-4120-97E6-0C2E8B680361}" srcOrd="0" destOrd="0" parTransId="{BAB29F5E-1B36-44F4-9CE3-BC4E6245005F}" sibTransId="{EE72ACCA-CFCA-4965-A48A-CC4DCF72D3EF}"/>
    <dgm:cxn modelId="{2DBF9E50-BAFB-40FA-9C81-D3B04BC21079}" type="presOf" srcId="{7566E5E5-9063-46ED-A4CF-D22139C46180}" destId="{6F3CF7F5-CE48-47B8-BAD3-80382F8D0BB1}" srcOrd="0" destOrd="0" presId="urn:microsoft.com/office/officeart/2018/5/layout/IconCircleLabelList"/>
    <dgm:cxn modelId="{BFD8E3A1-8502-4867-8FF2-4ECC55E08A22}" type="presParOf" srcId="{6F3CF7F5-CE48-47B8-BAD3-80382F8D0BB1}" destId="{B8280EB9-82D3-4ABA-A733-7CD21B6BC94F}" srcOrd="0" destOrd="0" presId="urn:microsoft.com/office/officeart/2018/5/layout/IconCircleLabelList"/>
    <dgm:cxn modelId="{6EE5C834-C217-4E5F-8D40-1CF47173C512}" type="presParOf" srcId="{B8280EB9-82D3-4ABA-A733-7CD21B6BC94F}" destId="{86C4E65A-050C-424E-BF07-1550BCAE8541}" srcOrd="0" destOrd="0" presId="urn:microsoft.com/office/officeart/2018/5/layout/IconCircleLabelList"/>
    <dgm:cxn modelId="{5055EBF0-5C9F-4FE7-8591-4CA8F016BB20}" type="presParOf" srcId="{B8280EB9-82D3-4ABA-A733-7CD21B6BC94F}" destId="{D8748552-5C6D-4E15-83B8-291931E206D7}" srcOrd="1" destOrd="0" presId="urn:microsoft.com/office/officeart/2018/5/layout/IconCircleLabelList"/>
    <dgm:cxn modelId="{E8E23334-0960-4D0C-B2DD-3FD20E8EA267}" type="presParOf" srcId="{B8280EB9-82D3-4ABA-A733-7CD21B6BC94F}" destId="{F805EE4B-4181-43E9-ADF0-99412BC122D1}" srcOrd="2" destOrd="0" presId="urn:microsoft.com/office/officeart/2018/5/layout/IconCircleLabelList"/>
    <dgm:cxn modelId="{B5541CDB-BEE9-48FB-8620-4C8AC1FFAE29}" type="presParOf" srcId="{B8280EB9-82D3-4ABA-A733-7CD21B6BC94F}" destId="{897F29B0-14B6-48A7-94FF-CBFFA33A922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66E5E5-9063-46ED-A4CF-D22139C4618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7B5A336-BA81-4120-97E6-0C2E8B680361}">
      <dgm:prSet/>
      <dgm:spPr/>
      <dgm:t>
        <a:bodyPr/>
        <a:lstStyle/>
        <a:p>
          <a:pPr>
            <a:lnSpc>
              <a:spcPct val="100000"/>
            </a:lnSpc>
            <a:defRPr cap="all"/>
          </a:pPr>
          <a:r>
            <a:rPr kumimoji="1" lang="es-ES" dirty="0">
              <a:latin typeface="Helvetica" panose="020B0604020202020204" pitchFamily="34" charset="0"/>
              <a:cs typeface="Helvetica" panose="020B0604020202020204" pitchFamily="34" charset="0"/>
            </a:rPr>
            <a:t>CARACTERÍSTICAS DE LOS USUARIOS OBJETIVO</a:t>
          </a:r>
          <a:endParaRPr lang="en-US" dirty="0">
            <a:latin typeface="Helvetica" panose="020B0604020202020204" pitchFamily="34" charset="0"/>
            <a:cs typeface="Helvetica" panose="020B0604020202020204" pitchFamily="34" charset="0"/>
          </a:endParaRPr>
        </a:p>
      </dgm:t>
    </dgm:pt>
    <dgm:pt modelId="{BAB29F5E-1B36-44F4-9CE3-BC4E6245005F}" type="parTrans" cxnId="{77237D34-FA78-4DC3-A6EC-3844DB38BEB9}">
      <dgm:prSet/>
      <dgm:spPr/>
      <dgm:t>
        <a:bodyPr/>
        <a:lstStyle/>
        <a:p>
          <a:endParaRPr lang="en-US"/>
        </a:p>
      </dgm:t>
    </dgm:pt>
    <dgm:pt modelId="{EE72ACCA-CFCA-4965-A48A-CC4DCF72D3EF}" type="sibTrans" cxnId="{77237D34-FA78-4DC3-A6EC-3844DB38BEB9}">
      <dgm:prSet/>
      <dgm:spPr/>
      <dgm:t>
        <a:bodyPr/>
        <a:lstStyle/>
        <a:p>
          <a:endParaRPr lang="en-US"/>
        </a:p>
      </dgm:t>
    </dgm:pt>
    <dgm:pt modelId="{6F3CF7F5-CE48-47B8-BAD3-80382F8D0BB1}" type="pres">
      <dgm:prSet presAssocID="{7566E5E5-9063-46ED-A4CF-D22139C46180}" presName="root" presStyleCnt="0">
        <dgm:presLayoutVars>
          <dgm:dir/>
          <dgm:resizeHandles val="exact"/>
        </dgm:presLayoutVars>
      </dgm:prSet>
      <dgm:spPr/>
    </dgm:pt>
    <dgm:pt modelId="{B8280EB9-82D3-4ABA-A733-7CD21B6BC94F}" type="pres">
      <dgm:prSet presAssocID="{97B5A336-BA81-4120-97E6-0C2E8B680361}" presName="compNode" presStyleCnt="0"/>
      <dgm:spPr/>
    </dgm:pt>
    <dgm:pt modelId="{86C4E65A-050C-424E-BF07-1550BCAE8541}" type="pres">
      <dgm:prSet presAssocID="{97B5A336-BA81-4120-97E6-0C2E8B680361}" presName="iconBgRect" presStyleLbl="bgShp" presStyleIdx="0" presStyleCnt="1"/>
      <dgm:spPr/>
    </dgm:pt>
    <dgm:pt modelId="{D8748552-5C6D-4E15-83B8-291931E206D7}" type="pres">
      <dgm:prSet presAssocID="{97B5A336-BA81-4120-97E6-0C2E8B680361}" presName="iconRect" presStyleLbl="node1" presStyleIdx="0" presStyleCnt="1"/>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effectLst>
          <a:glow rad="127000">
            <a:srgbClr val="001F3F"/>
          </a:glow>
        </a:effectLst>
      </dgm:spPr>
    </dgm:pt>
    <dgm:pt modelId="{F805EE4B-4181-43E9-ADF0-99412BC122D1}" type="pres">
      <dgm:prSet presAssocID="{97B5A336-BA81-4120-97E6-0C2E8B680361}" presName="spaceRect" presStyleCnt="0"/>
      <dgm:spPr/>
    </dgm:pt>
    <dgm:pt modelId="{897F29B0-14B6-48A7-94FF-CBFFA33A9225}" type="pres">
      <dgm:prSet presAssocID="{97B5A336-BA81-4120-97E6-0C2E8B680361}" presName="textRect" presStyleLbl="revTx" presStyleIdx="0" presStyleCnt="1" custLinFactNeighborX="2399" custLinFactNeighborY="-27113">
        <dgm:presLayoutVars>
          <dgm:chMax val="1"/>
          <dgm:chPref val="1"/>
        </dgm:presLayoutVars>
      </dgm:prSet>
      <dgm:spPr/>
    </dgm:pt>
  </dgm:ptLst>
  <dgm:cxnLst>
    <dgm:cxn modelId="{CF630F21-CD18-44EA-A8C6-6B197015C3B7}" type="presOf" srcId="{97B5A336-BA81-4120-97E6-0C2E8B680361}" destId="{897F29B0-14B6-48A7-94FF-CBFFA33A9225}" srcOrd="0" destOrd="0" presId="urn:microsoft.com/office/officeart/2018/5/layout/IconCircleLabelList"/>
    <dgm:cxn modelId="{77237D34-FA78-4DC3-A6EC-3844DB38BEB9}" srcId="{7566E5E5-9063-46ED-A4CF-D22139C46180}" destId="{97B5A336-BA81-4120-97E6-0C2E8B680361}" srcOrd="0" destOrd="0" parTransId="{BAB29F5E-1B36-44F4-9CE3-BC4E6245005F}" sibTransId="{EE72ACCA-CFCA-4965-A48A-CC4DCF72D3EF}"/>
    <dgm:cxn modelId="{2DBF9E50-BAFB-40FA-9C81-D3B04BC21079}" type="presOf" srcId="{7566E5E5-9063-46ED-A4CF-D22139C46180}" destId="{6F3CF7F5-CE48-47B8-BAD3-80382F8D0BB1}" srcOrd="0" destOrd="0" presId="urn:microsoft.com/office/officeart/2018/5/layout/IconCircleLabelList"/>
    <dgm:cxn modelId="{BFD8E3A1-8502-4867-8FF2-4ECC55E08A22}" type="presParOf" srcId="{6F3CF7F5-CE48-47B8-BAD3-80382F8D0BB1}" destId="{B8280EB9-82D3-4ABA-A733-7CD21B6BC94F}" srcOrd="0" destOrd="0" presId="urn:microsoft.com/office/officeart/2018/5/layout/IconCircleLabelList"/>
    <dgm:cxn modelId="{6EE5C834-C217-4E5F-8D40-1CF47173C512}" type="presParOf" srcId="{B8280EB9-82D3-4ABA-A733-7CD21B6BC94F}" destId="{86C4E65A-050C-424E-BF07-1550BCAE8541}" srcOrd="0" destOrd="0" presId="urn:microsoft.com/office/officeart/2018/5/layout/IconCircleLabelList"/>
    <dgm:cxn modelId="{5055EBF0-5C9F-4FE7-8591-4CA8F016BB20}" type="presParOf" srcId="{B8280EB9-82D3-4ABA-A733-7CD21B6BC94F}" destId="{D8748552-5C6D-4E15-83B8-291931E206D7}" srcOrd="1" destOrd="0" presId="urn:microsoft.com/office/officeart/2018/5/layout/IconCircleLabelList"/>
    <dgm:cxn modelId="{E8E23334-0960-4D0C-B2DD-3FD20E8EA267}" type="presParOf" srcId="{B8280EB9-82D3-4ABA-A733-7CD21B6BC94F}" destId="{F805EE4B-4181-43E9-ADF0-99412BC122D1}" srcOrd="2" destOrd="0" presId="urn:microsoft.com/office/officeart/2018/5/layout/IconCircleLabelList"/>
    <dgm:cxn modelId="{B5541CDB-BEE9-48FB-8620-4C8AC1FFAE29}" type="presParOf" srcId="{B8280EB9-82D3-4ABA-A733-7CD21B6BC94F}" destId="{897F29B0-14B6-48A7-94FF-CBFFA33A922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66E5E5-9063-46ED-A4CF-D22139C4618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7B5A336-BA81-4120-97E6-0C2E8B680361}">
      <dgm:prSet/>
      <dgm:spPr/>
      <dgm:t>
        <a:bodyPr/>
        <a:lstStyle/>
        <a:p>
          <a:pPr>
            <a:lnSpc>
              <a:spcPct val="100000"/>
            </a:lnSpc>
            <a:defRPr cap="all"/>
          </a:pPr>
          <a:r>
            <a:rPr kumimoji="1" lang="es-ES" dirty="0">
              <a:latin typeface="Helvetica" panose="020B0604020202020204" pitchFamily="34" charset="0"/>
              <a:cs typeface="Helvetica" panose="020B0604020202020204" pitchFamily="34" charset="0"/>
            </a:rPr>
            <a:t>CARACTERÍSTICAS DE LOS USUARIOS OBJETIVO</a:t>
          </a:r>
          <a:endParaRPr lang="en-US" dirty="0">
            <a:latin typeface="Helvetica" panose="020B0604020202020204" pitchFamily="34" charset="0"/>
            <a:cs typeface="Helvetica" panose="020B0604020202020204" pitchFamily="34" charset="0"/>
          </a:endParaRPr>
        </a:p>
      </dgm:t>
    </dgm:pt>
    <dgm:pt modelId="{BAB29F5E-1B36-44F4-9CE3-BC4E6245005F}" type="parTrans" cxnId="{77237D34-FA78-4DC3-A6EC-3844DB38BEB9}">
      <dgm:prSet/>
      <dgm:spPr/>
      <dgm:t>
        <a:bodyPr/>
        <a:lstStyle/>
        <a:p>
          <a:endParaRPr lang="en-US"/>
        </a:p>
      </dgm:t>
    </dgm:pt>
    <dgm:pt modelId="{EE72ACCA-CFCA-4965-A48A-CC4DCF72D3EF}" type="sibTrans" cxnId="{77237D34-FA78-4DC3-A6EC-3844DB38BEB9}">
      <dgm:prSet/>
      <dgm:spPr/>
      <dgm:t>
        <a:bodyPr/>
        <a:lstStyle/>
        <a:p>
          <a:endParaRPr lang="en-US"/>
        </a:p>
      </dgm:t>
    </dgm:pt>
    <dgm:pt modelId="{6F3CF7F5-CE48-47B8-BAD3-80382F8D0BB1}" type="pres">
      <dgm:prSet presAssocID="{7566E5E5-9063-46ED-A4CF-D22139C46180}" presName="root" presStyleCnt="0">
        <dgm:presLayoutVars>
          <dgm:dir/>
          <dgm:resizeHandles val="exact"/>
        </dgm:presLayoutVars>
      </dgm:prSet>
      <dgm:spPr/>
    </dgm:pt>
    <dgm:pt modelId="{B8280EB9-82D3-4ABA-A733-7CD21B6BC94F}" type="pres">
      <dgm:prSet presAssocID="{97B5A336-BA81-4120-97E6-0C2E8B680361}" presName="compNode" presStyleCnt="0"/>
      <dgm:spPr/>
    </dgm:pt>
    <dgm:pt modelId="{86C4E65A-050C-424E-BF07-1550BCAE8541}" type="pres">
      <dgm:prSet presAssocID="{97B5A336-BA81-4120-97E6-0C2E8B680361}" presName="iconBgRect" presStyleLbl="bgShp" presStyleIdx="0" presStyleCnt="1"/>
      <dgm:spPr/>
    </dgm:pt>
    <dgm:pt modelId="{D8748552-5C6D-4E15-83B8-291931E206D7}" type="pres">
      <dgm:prSet presAssocID="{97B5A336-BA81-4120-97E6-0C2E8B680361}" presName="iconRect" presStyleLbl="node1" presStyleIdx="0" presStyleCnt="1"/>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effectLst>
          <a:glow rad="127000">
            <a:srgbClr val="001F3F"/>
          </a:glow>
        </a:effectLst>
      </dgm:spPr>
    </dgm:pt>
    <dgm:pt modelId="{F805EE4B-4181-43E9-ADF0-99412BC122D1}" type="pres">
      <dgm:prSet presAssocID="{97B5A336-BA81-4120-97E6-0C2E8B680361}" presName="spaceRect" presStyleCnt="0"/>
      <dgm:spPr/>
    </dgm:pt>
    <dgm:pt modelId="{897F29B0-14B6-48A7-94FF-CBFFA33A9225}" type="pres">
      <dgm:prSet presAssocID="{97B5A336-BA81-4120-97E6-0C2E8B680361}" presName="textRect" presStyleLbl="revTx" presStyleIdx="0" presStyleCnt="1" custLinFactNeighborX="2399" custLinFactNeighborY="-27113">
        <dgm:presLayoutVars>
          <dgm:chMax val="1"/>
          <dgm:chPref val="1"/>
        </dgm:presLayoutVars>
      </dgm:prSet>
      <dgm:spPr/>
    </dgm:pt>
  </dgm:ptLst>
  <dgm:cxnLst>
    <dgm:cxn modelId="{CF630F21-CD18-44EA-A8C6-6B197015C3B7}" type="presOf" srcId="{97B5A336-BA81-4120-97E6-0C2E8B680361}" destId="{897F29B0-14B6-48A7-94FF-CBFFA33A9225}" srcOrd="0" destOrd="0" presId="urn:microsoft.com/office/officeart/2018/5/layout/IconCircleLabelList"/>
    <dgm:cxn modelId="{77237D34-FA78-4DC3-A6EC-3844DB38BEB9}" srcId="{7566E5E5-9063-46ED-A4CF-D22139C46180}" destId="{97B5A336-BA81-4120-97E6-0C2E8B680361}" srcOrd="0" destOrd="0" parTransId="{BAB29F5E-1B36-44F4-9CE3-BC4E6245005F}" sibTransId="{EE72ACCA-CFCA-4965-A48A-CC4DCF72D3EF}"/>
    <dgm:cxn modelId="{2DBF9E50-BAFB-40FA-9C81-D3B04BC21079}" type="presOf" srcId="{7566E5E5-9063-46ED-A4CF-D22139C46180}" destId="{6F3CF7F5-CE48-47B8-BAD3-80382F8D0BB1}" srcOrd="0" destOrd="0" presId="urn:microsoft.com/office/officeart/2018/5/layout/IconCircleLabelList"/>
    <dgm:cxn modelId="{BFD8E3A1-8502-4867-8FF2-4ECC55E08A22}" type="presParOf" srcId="{6F3CF7F5-CE48-47B8-BAD3-80382F8D0BB1}" destId="{B8280EB9-82D3-4ABA-A733-7CD21B6BC94F}" srcOrd="0" destOrd="0" presId="urn:microsoft.com/office/officeart/2018/5/layout/IconCircleLabelList"/>
    <dgm:cxn modelId="{6EE5C834-C217-4E5F-8D40-1CF47173C512}" type="presParOf" srcId="{B8280EB9-82D3-4ABA-A733-7CD21B6BC94F}" destId="{86C4E65A-050C-424E-BF07-1550BCAE8541}" srcOrd="0" destOrd="0" presId="urn:microsoft.com/office/officeart/2018/5/layout/IconCircleLabelList"/>
    <dgm:cxn modelId="{5055EBF0-5C9F-4FE7-8591-4CA8F016BB20}" type="presParOf" srcId="{B8280EB9-82D3-4ABA-A733-7CD21B6BC94F}" destId="{D8748552-5C6D-4E15-83B8-291931E206D7}" srcOrd="1" destOrd="0" presId="urn:microsoft.com/office/officeart/2018/5/layout/IconCircleLabelList"/>
    <dgm:cxn modelId="{E8E23334-0960-4D0C-B2DD-3FD20E8EA267}" type="presParOf" srcId="{B8280EB9-82D3-4ABA-A733-7CD21B6BC94F}" destId="{F805EE4B-4181-43E9-ADF0-99412BC122D1}" srcOrd="2" destOrd="0" presId="urn:microsoft.com/office/officeart/2018/5/layout/IconCircleLabelList"/>
    <dgm:cxn modelId="{B5541CDB-BEE9-48FB-8620-4C8AC1FFAE29}" type="presParOf" srcId="{B8280EB9-82D3-4ABA-A733-7CD21B6BC94F}" destId="{897F29B0-14B6-48A7-94FF-CBFFA33A922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66E5E5-9063-46ED-A4CF-D22139C4618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7B5A336-BA81-4120-97E6-0C2E8B680361}">
      <dgm:prSet custT="1"/>
      <dgm:spPr/>
      <dgm:t>
        <a:bodyPr/>
        <a:lstStyle/>
        <a:p>
          <a:pPr>
            <a:lnSpc>
              <a:spcPct val="100000"/>
            </a:lnSpc>
            <a:defRPr cap="all"/>
          </a:pPr>
          <a:r>
            <a:rPr kumimoji="1" lang="es-ES" sz="2100" dirty="0">
              <a:latin typeface="Helvetica" panose="020B0604020202020204" pitchFamily="34" charset="0"/>
              <a:cs typeface="Helvetica" panose="020B0604020202020204" pitchFamily="34" charset="0"/>
            </a:rPr>
            <a:t>Requisitos técnicos y presupuesto del desarrollo </a:t>
          </a:r>
          <a:endParaRPr lang="en-US" sz="2100" dirty="0">
            <a:latin typeface="Helvetica" panose="020B0604020202020204" pitchFamily="34" charset="0"/>
            <a:cs typeface="Helvetica" panose="020B0604020202020204" pitchFamily="34" charset="0"/>
          </a:endParaRPr>
        </a:p>
      </dgm:t>
    </dgm:pt>
    <dgm:pt modelId="{BAB29F5E-1B36-44F4-9CE3-BC4E6245005F}" type="parTrans" cxnId="{77237D34-FA78-4DC3-A6EC-3844DB38BEB9}">
      <dgm:prSet/>
      <dgm:spPr/>
      <dgm:t>
        <a:bodyPr/>
        <a:lstStyle/>
        <a:p>
          <a:endParaRPr lang="en-US"/>
        </a:p>
      </dgm:t>
    </dgm:pt>
    <dgm:pt modelId="{EE72ACCA-CFCA-4965-A48A-CC4DCF72D3EF}" type="sibTrans" cxnId="{77237D34-FA78-4DC3-A6EC-3844DB38BEB9}">
      <dgm:prSet/>
      <dgm:spPr/>
      <dgm:t>
        <a:bodyPr/>
        <a:lstStyle/>
        <a:p>
          <a:endParaRPr lang="en-US"/>
        </a:p>
      </dgm:t>
    </dgm:pt>
    <dgm:pt modelId="{6F3CF7F5-CE48-47B8-BAD3-80382F8D0BB1}" type="pres">
      <dgm:prSet presAssocID="{7566E5E5-9063-46ED-A4CF-D22139C46180}" presName="root" presStyleCnt="0">
        <dgm:presLayoutVars>
          <dgm:dir/>
          <dgm:resizeHandles val="exact"/>
        </dgm:presLayoutVars>
      </dgm:prSet>
      <dgm:spPr/>
    </dgm:pt>
    <dgm:pt modelId="{B8280EB9-82D3-4ABA-A733-7CD21B6BC94F}" type="pres">
      <dgm:prSet presAssocID="{97B5A336-BA81-4120-97E6-0C2E8B680361}" presName="compNode" presStyleCnt="0"/>
      <dgm:spPr/>
    </dgm:pt>
    <dgm:pt modelId="{86C4E65A-050C-424E-BF07-1550BCAE8541}" type="pres">
      <dgm:prSet presAssocID="{97B5A336-BA81-4120-97E6-0C2E8B680361}" presName="iconBgRect" presStyleLbl="bgShp" presStyleIdx="0" presStyleCnt="1"/>
      <dgm:spPr/>
    </dgm:pt>
    <dgm:pt modelId="{D8748552-5C6D-4E15-83B8-291931E206D7}" type="pres">
      <dgm:prSet presAssocID="{97B5A336-BA81-4120-97E6-0C2E8B680361}" presName="iconRect" presStyleLbl="node1" presStyleIdx="0" presStyleCnt="1"/>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effectLst>
          <a:glow rad="127000">
            <a:srgbClr val="001F3F"/>
          </a:glow>
        </a:effectLst>
      </dgm:spPr>
    </dgm:pt>
    <dgm:pt modelId="{F805EE4B-4181-43E9-ADF0-99412BC122D1}" type="pres">
      <dgm:prSet presAssocID="{97B5A336-BA81-4120-97E6-0C2E8B680361}" presName="spaceRect" presStyleCnt="0"/>
      <dgm:spPr/>
    </dgm:pt>
    <dgm:pt modelId="{897F29B0-14B6-48A7-94FF-CBFFA33A9225}" type="pres">
      <dgm:prSet presAssocID="{97B5A336-BA81-4120-97E6-0C2E8B680361}" presName="textRect" presStyleLbl="revTx" presStyleIdx="0" presStyleCnt="1" custLinFactNeighborX="2399" custLinFactNeighborY="-27113">
        <dgm:presLayoutVars>
          <dgm:chMax val="1"/>
          <dgm:chPref val="1"/>
        </dgm:presLayoutVars>
      </dgm:prSet>
      <dgm:spPr/>
    </dgm:pt>
  </dgm:ptLst>
  <dgm:cxnLst>
    <dgm:cxn modelId="{CF630F21-CD18-44EA-A8C6-6B197015C3B7}" type="presOf" srcId="{97B5A336-BA81-4120-97E6-0C2E8B680361}" destId="{897F29B0-14B6-48A7-94FF-CBFFA33A9225}" srcOrd="0" destOrd="0" presId="urn:microsoft.com/office/officeart/2018/5/layout/IconCircleLabelList"/>
    <dgm:cxn modelId="{77237D34-FA78-4DC3-A6EC-3844DB38BEB9}" srcId="{7566E5E5-9063-46ED-A4CF-D22139C46180}" destId="{97B5A336-BA81-4120-97E6-0C2E8B680361}" srcOrd="0" destOrd="0" parTransId="{BAB29F5E-1B36-44F4-9CE3-BC4E6245005F}" sibTransId="{EE72ACCA-CFCA-4965-A48A-CC4DCF72D3EF}"/>
    <dgm:cxn modelId="{2DBF9E50-BAFB-40FA-9C81-D3B04BC21079}" type="presOf" srcId="{7566E5E5-9063-46ED-A4CF-D22139C46180}" destId="{6F3CF7F5-CE48-47B8-BAD3-80382F8D0BB1}" srcOrd="0" destOrd="0" presId="urn:microsoft.com/office/officeart/2018/5/layout/IconCircleLabelList"/>
    <dgm:cxn modelId="{BFD8E3A1-8502-4867-8FF2-4ECC55E08A22}" type="presParOf" srcId="{6F3CF7F5-CE48-47B8-BAD3-80382F8D0BB1}" destId="{B8280EB9-82D3-4ABA-A733-7CD21B6BC94F}" srcOrd="0" destOrd="0" presId="urn:microsoft.com/office/officeart/2018/5/layout/IconCircleLabelList"/>
    <dgm:cxn modelId="{6EE5C834-C217-4E5F-8D40-1CF47173C512}" type="presParOf" srcId="{B8280EB9-82D3-4ABA-A733-7CD21B6BC94F}" destId="{86C4E65A-050C-424E-BF07-1550BCAE8541}" srcOrd="0" destOrd="0" presId="urn:microsoft.com/office/officeart/2018/5/layout/IconCircleLabelList"/>
    <dgm:cxn modelId="{5055EBF0-5C9F-4FE7-8591-4CA8F016BB20}" type="presParOf" srcId="{B8280EB9-82D3-4ABA-A733-7CD21B6BC94F}" destId="{D8748552-5C6D-4E15-83B8-291931E206D7}" srcOrd="1" destOrd="0" presId="urn:microsoft.com/office/officeart/2018/5/layout/IconCircleLabelList"/>
    <dgm:cxn modelId="{E8E23334-0960-4D0C-B2DD-3FD20E8EA267}" type="presParOf" srcId="{B8280EB9-82D3-4ABA-A733-7CD21B6BC94F}" destId="{F805EE4B-4181-43E9-ADF0-99412BC122D1}" srcOrd="2" destOrd="0" presId="urn:microsoft.com/office/officeart/2018/5/layout/IconCircleLabelList"/>
    <dgm:cxn modelId="{B5541CDB-BEE9-48FB-8620-4C8AC1FFAE29}" type="presParOf" srcId="{B8280EB9-82D3-4ABA-A733-7CD21B6BC94F}" destId="{897F29B0-14B6-48A7-94FF-CBFFA33A922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66E5E5-9063-46ED-A4CF-D22139C4618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7B5A336-BA81-4120-97E6-0C2E8B680361}">
      <dgm:prSet custT="1"/>
      <dgm:spPr/>
      <dgm:t>
        <a:bodyPr/>
        <a:lstStyle/>
        <a:p>
          <a:pPr>
            <a:lnSpc>
              <a:spcPct val="100000"/>
            </a:lnSpc>
            <a:defRPr cap="all"/>
          </a:pPr>
          <a:r>
            <a:rPr kumimoji="1" lang="es-ES" sz="2100" dirty="0">
              <a:latin typeface="Helvetica" panose="020B0604020202020204" pitchFamily="34" charset="0"/>
              <a:cs typeface="Helvetica" panose="020B0604020202020204" pitchFamily="34" charset="0"/>
            </a:rPr>
            <a:t>Requisitos técnicos y presupuesto del desarrollo </a:t>
          </a:r>
          <a:endParaRPr lang="en-US" sz="2100" dirty="0">
            <a:latin typeface="Helvetica" panose="020B0604020202020204" pitchFamily="34" charset="0"/>
            <a:cs typeface="Helvetica" panose="020B0604020202020204" pitchFamily="34" charset="0"/>
          </a:endParaRPr>
        </a:p>
      </dgm:t>
    </dgm:pt>
    <dgm:pt modelId="{BAB29F5E-1B36-44F4-9CE3-BC4E6245005F}" type="parTrans" cxnId="{77237D34-FA78-4DC3-A6EC-3844DB38BEB9}">
      <dgm:prSet/>
      <dgm:spPr/>
      <dgm:t>
        <a:bodyPr/>
        <a:lstStyle/>
        <a:p>
          <a:endParaRPr lang="en-US"/>
        </a:p>
      </dgm:t>
    </dgm:pt>
    <dgm:pt modelId="{EE72ACCA-CFCA-4965-A48A-CC4DCF72D3EF}" type="sibTrans" cxnId="{77237D34-FA78-4DC3-A6EC-3844DB38BEB9}">
      <dgm:prSet/>
      <dgm:spPr/>
      <dgm:t>
        <a:bodyPr/>
        <a:lstStyle/>
        <a:p>
          <a:endParaRPr lang="en-US"/>
        </a:p>
      </dgm:t>
    </dgm:pt>
    <dgm:pt modelId="{6F3CF7F5-CE48-47B8-BAD3-80382F8D0BB1}" type="pres">
      <dgm:prSet presAssocID="{7566E5E5-9063-46ED-A4CF-D22139C46180}" presName="root" presStyleCnt="0">
        <dgm:presLayoutVars>
          <dgm:dir/>
          <dgm:resizeHandles val="exact"/>
        </dgm:presLayoutVars>
      </dgm:prSet>
      <dgm:spPr/>
    </dgm:pt>
    <dgm:pt modelId="{B8280EB9-82D3-4ABA-A733-7CD21B6BC94F}" type="pres">
      <dgm:prSet presAssocID="{97B5A336-BA81-4120-97E6-0C2E8B680361}" presName="compNode" presStyleCnt="0"/>
      <dgm:spPr/>
    </dgm:pt>
    <dgm:pt modelId="{86C4E65A-050C-424E-BF07-1550BCAE8541}" type="pres">
      <dgm:prSet presAssocID="{97B5A336-BA81-4120-97E6-0C2E8B680361}" presName="iconBgRect" presStyleLbl="bgShp" presStyleIdx="0" presStyleCnt="1"/>
      <dgm:spPr/>
    </dgm:pt>
    <dgm:pt modelId="{D8748552-5C6D-4E15-83B8-291931E206D7}" type="pres">
      <dgm:prSet presAssocID="{97B5A336-BA81-4120-97E6-0C2E8B680361}" presName="iconRect" presStyleLbl="node1" presStyleIdx="0" presStyleCnt="1"/>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effectLst>
          <a:glow rad="127000">
            <a:srgbClr val="001F3F"/>
          </a:glow>
        </a:effectLst>
      </dgm:spPr>
    </dgm:pt>
    <dgm:pt modelId="{F805EE4B-4181-43E9-ADF0-99412BC122D1}" type="pres">
      <dgm:prSet presAssocID="{97B5A336-BA81-4120-97E6-0C2E8B680361}" presName="spaceRect" presStyleCnt="0"/>
      <dgm:spPr/>
    </dgm:pt>
    <dgm:pt modelId="{897F29B0-14B6-48A7-94FF-CBFFA33A9225}" type="pres">
      <dgm:prSet presAssocID="{97B5A336-BA81-4120-97E6-0C2E8B680361}" presName="textRect" presStyleLbl="revTx" presStyleIdx="0" presStyleCnt="1" custLinFactNeighborX="2399" custLinFactNeighborY="-27113">
        <dgm:presLayoutVars>
          <dgm:chMax val="1"/>
          <dgm:chPref val="1"/>
        </dgm:presLayoutVars>
      </dgm:prSet>
      <dgm:spPr/>
    </dgm:pt>
  </dgm:ptLst>
  <dgm:cxnLst>
    <dgm:cxn modelId="{CF630F21-CD18-44EA-A8C6-6B197015C3B7}" type="presOf" srcId="{97B5A336-BA81-4120-97E6-0C2E8B680361}" destId="{897F29B0-14B6-48A7-94FF-CBFFA33A9225}" srcOrd="0" destOrd="0" presId="urn:microsoft.com/office/officeart/2018/5/layout/IconCircleLabelList"/>
    <dgm:cxn modelId="{77237D34-FA78-4DC3-A6EC-3844DB38BEB9}" srcId="{7566E5E5-9063-46ED-A4CF-D22139C46180}" destId="{97B5A336-BA81-4120-97E6-0C2E8B680361}" srcOrd="0" destOrd="0" parTransId="{BAB29F5E-1B36-44F4-9CE3-BC4E6245005F}" sibTransId="{EE72ACCA-CFCA-4965-A48A-CC4DCF72D3EF}"/>
    <dgm:cxn modelId="{2DBF9E50-BAFB-40FA-9C81-D3B04BC21079}" type="presOf" srcId="{7566E5E5-9063-46ED-A4CF-D22139C46180}" destId="{6F3CF7F5-CE48-47B8-BAD3-80382F8D0BB1}" srcOrd="0" destOrd="0" presId="urn:microsoft.com/office/officeart/2018/5/layout/IconCircleLabelList"/>
    <dgm:cxn modelId="{BFD8E3A1-8502-4867-8FF2-4ECC55E08A22}" type="presParOf" srcId="{6F3CF7F5-CE48-47B8-BAD3-80382F8D0BB1}" destId="{B8280EB9-82D3-4ABA-A733-7CD21B6BC94F}" srcOrd="0" destOrd="0" presId="urn:microsoft.com/office/officeart/2018/5/layout/IconCircleLabelList"/>
    <dgm:cxn modelId="{6EE5C834-C217-4E5F-8D40-1CF47173C512}" type="presParOf" srcId="{B8280EB9-82D3-4ABA-A733-7CD21B6BC94F}" destId="{86C4E65A-050C-424E-BF07-1550BCAE8541}" srcOrd="0" destOrd="0" presId="urn:microsoft.com/office/officeart/2018/5/layout/IconCircleLabelList"/>
    <dgm:cxn modelId="{5055EBF0-5C9F-4FE7-8591-4CA8F016BB20}" type="presParOf" srcId="{B8280EB9-82D3-4ABA-A733-7CD21B6BC94F}" destId="{D8748552-5C6D-4E15-83B8-291931E206D7}" srcOrd="1" destOrd="0" presId="urn:microsoft.com/office/officeart/2018/5/layout/IconCircleLabelList"/>
    <dgm:cxn modelId="{E8E23334-0960-4D0C-B2DD-3FD20E8EA267}" type="presParOf" srcId="{B8280EB9-82D3-4ABA-A733-7CD21B6BC94F}" destId="{F805EE4B-4181-43E9-ADF0-99412BC122D1}" srcOrd="2" destOrd="0" presId="urn:microsoft.com/office/officeart/2018/5/layout/IconCircleLabelList"/>
    <dgm:cxn modelId="{B5541CDB-BEE9-48FB-8620-4C8AC1FFAE29}" type="presParOf" srcId="{B8280EB9-82D3-4ABA-A733-7CD21B6BC94F}" destId="{897F29B0-14B6-48A7-94FF-CBFFA33A922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566E5E5-9063-46ED-A4CF-D22139C4618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7B5A336-BA81-4120-97E6-0C2E8B680361}">
      <dgm:prSet custT="1"/>
      <dgm:spPr/>
      <dgm:t>
        <a:bodyPr/>
        <a:lstStyle/>
        <a:p>
          <a:pPr>
            <a:lnSpc>
              <a:spcPct val="100000"/>
            </a:lnSpc>
            <a:defRPr cap="all"/>
          </a:pPr>
          <a:r>
            <a:rPr kumimoji="1" lang="es-ES" sz="2100" dirty="0">
              <a:latin typeface="Helvetica" panose="020B0604020202020204" pitchFamily="34" charset="0"/>
              <a:cs typeface="Helvetica" panose="020B0604020202020204" pitchFamily="34" charset="0"/>
            </a:rPr>
            <a:t>Requisitos técnicos y presupuesto del desarrollo </a:t>
          </a:r>
          <a:endParaRPr lang="en-US" sz="2100" dirty="0">
            <a:latin typeface="Helvetica" panose="020B0604020202020204" pitchFamily="34" charset="0"/>
            <a:cs typeface="Helvetica" panose="020B0604020202020204" pitchFamily="34" charset="0"/>
          </a:endParaRPr>
        </a:p>
      </dgm:t>
    </dgm:pt>
    <dgm:pt modelId="{BAB29F5E-1B36-44F4-9CE3-BC4E6245005F}" type="parTrans" cxnId="{77237D34-FA78-4DC3-A6EC-3844DB38BEB9}">
      <dgm:prSet/>
      <dgm:spPr/>
      <dgm:t>
        <a:bodyPr/>
        <a:lstStyle/>
        <a:p>
          <a:endParaRPr lang="en-US"/>
        </a:p>
      </dgm:t>
    </dgm:pt>
    <dgm:pt modelId="{EE72ACCA-CFCA-4965-A48A-CC4DCF72D3EF}" type="sibTrans" cxnId="{77237D34-FA78-4DC3-A6EC-3844DB38BEB9}">
      <dgm:prSet/>
      <dgm:spPr/>
      <dgm:t>
        <a:bodyPr/>
        <a:lstStyle/>
        <a:p>
          <a:endParaRPr lang="en-US"/>
        </a:p>
      </dgm:t>
    </dgm:pt>
    <dgm:pt modelId="{6F3CF7F5-CE48-47B8-BAD3-80382F8D0BB1}" type="pres">
      <dgm:prSet presAssocID="{7566E5E5-9063-46ED-A4CF-D22139C46180}" presName="root" presStyleCnt="0">
        <dgm:presLayoutVars>
          <dgm:dir/>
          <dgm:resizeHandles val="exact"/>
        </dgm:presLayoutVars>
      </dgm:prSet>
      <dgm:spPr/>
    </dgm:pt>
    <dgm:pt modelId="{B8280EB9-82D3-4ABA-A733-7CD21B6BC94F}" type="pres">
      <dgm:prSet presAssocID="{97B5A336-BA81-4120-97E6-0C2E8B680361}" presName="compNode" presStyleCnt="0"/>
      <dgm:spPr/>
    </dgm:pt>
    <dgm:pt modelId="{86C4E65A-050C-424E-BF07-1550BCAE8541}" type="pres">
      <dgm:prSet presAssocID="{97B5A336-BA81-4120-97E6-0C2E8B680361}" presName="iconBgRect" presStyleLbl="bgShp" presStyleIdx="0" presStyleCnt="1"/>
      <dgm:spPr/>
    </dgm:pt>
    <dgm:pt modelId="{D8748552-5C6D-4E15-83B8-291931E206D7}" type="pres">
      <dgm:prSet presAssocID="{97B5A336-BA81-4120-97E6-0C2E8B680361}" presName="iconRect" presStyleLbl="node1" presStyleIdx="0" presStyleCnt="1"/>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effectLst>
          <a:glow rad="127000">
            <a:srgbClr val="001F3F"/>
          </a:glow>
        </a:effectLst>
      </dgm:spPr>
    </dgm:pt>
    <dgm:pt modelId="{F805EE4B-4181-43E9-ADF0-99412BC122D1}" type="pres">
      <dgm:prSet presAssocID="{97B5A336-BA81-4120-97E6-0C2E8B680361}" presName="spaceRect" presStyleCnt="0"/>
      <dgm:spPr/>
    </dgm:pt>
    <dgm:pt modelId="{897F29B0-14B6-48A7-94FF-CBFFA33A9225}" type="pres">
      <dgm:prSet presAssocID="{97B5A336-BA81-4120-97E6-0C2E8B680361}" presName="textRect" presStyleLbl="revTx" presStyleIdx="0" presStyleCnt="1" custLinFactNeighborX="2399" custLinFactNeighborY="-27113">
        <dgm:presLayoutVars>
          <dgm:chMax val="1"/>
          <dgm:chPref val="1"/>
        </dgm:presLayoutVars>
      </dgm:prSet>
      <dgm:spPr/>
    </dgm:pt>
  </dgm:ptLst>
  <dgm:cxnLst>
    <dgm:cxn modelId="{CF630F21-CD18-44EA-A8C6-6B197015C3B7}" type="presOf" srcId="{97B5A336-BA81-4120-97E6-0C2E8B680361}" destId="{897F29B0-14B6-48A7-94FF-CBFFA33A9225}" srcOrd="0" destOrd="0" presId="urn:microsoft.com/office/officeart/2018/5/layout/IconCircleLabelList"/>
    <dgm:cxn modelId="{77237D34-FA78-4DC3-A6EC-3844DB38BEB9}" srcId="{7566E5E5-9063-46ED-A4CF-D22139C46180}" destId="{97B5A336-BA81-4120-97E6-0C2E8B680361}" srcOrd="0" destOrd="0" parTransId="{BAB29F5E-1B36-44F4-9CE3-BC4E6245005F}" sibTransId="{EE72ACCA-CFCA-4965-A48A-CC4DCF72D3EF}"/>
    <dgm:cxn modelId="{2DBF9E50-BAFB-40FA-9C81-D3B04BC21079}" type="presOf" srcId="{7566E5E5-9063-46ED-A4CF-D22139C46180}" destId="{6F3CF7F5-CE48-47B8-BAD3-80382F8D0BB1}" srcOrd="0" destOrd="0" presId="urn:microsoft.com/office/officeart/2018/5/layout/IconCircleLabelList"/>
    <dgm:cxn modelId="{BFD8E3A1-8502-4867-8FF2-4ECC55E08A22}" type="presParOf" srcId="{6F3CF7F5-CE48-47B8-BAD3-80382F8D0BB1}" destId="{B8280EB9-82D3-4ABA-A733-7CD21B6BC94F}" srcOrd="0" destOrd="0" presId="urn:microsoft.com/office/officeart/2018/5/layout/IconCircleLabelList"/>
    <dgm:cxn modelId="{6EE5C834-C217-4E5F-8D40-1CF47173C512}" type="presParOf" srcId="{B8280EB9-82D3-4ABA-A733-7CD21B6BC94F}" destId="{86C4E65A-050C-424E-BF07-1550BCAE8541}" srcOrd="0" destOrd="0" presId="urn:microsoft.com/office/officeart/2018/5/layout/IconCircleLabelList"/>
    <dgm:cxn modelId="{5055EBF0-5C9F-4FE7-8591-4CA8F016BB20}" type="presParOf" srcId="{B8280EB9-82D3-4ABA-A733-7CD21B6BC94F}" destId="{D8748552-5C6D-4E15-83B8-291931E206D7}" srcOrd="1" destOrd="0" presId="urn:microsoft.com/office/officeart/2018/5/layout/IconCircleLabelList"/>
    <dgm:cxn modelId="{E8E23334-0960-4D0C-B2DD-3FD20E8EA267}" type="presParOf" srcId="{B8280EB9-82D3-4ABA-A733-7CD21B6BC94F}" destId="{F805EE4B-4181-43E9-ADF0-99412BC122D1}" srcOrd="2" destOrd="0" presId="urn:microsoft.com/office/officeart/2018/5/layout/IconCircleLabelList"/>
    <dgm:cxn modelId="{B5541CDB-BEE9-48FB-8620-4C8AC1FFAE29}" type="presParOf" srcId="{B8280EB9-82D3-4ABA-A733-7CD21B6BC94F}" destId="{897F29B0-14B6-48A7-94FF-CBFFA33A922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D3CAB-EA26-4728-8DC6-BF9B831CB417}">
      <dsp:nvSpPr>
        <dsp:cNvPr id="0" name=""/>
        <dsp:cNvSpPr/>
      </dsp:nvSpPr>
      <dsp:spPr>
        <a:xfrm>
          <a:off x="825787" y="543810"/>
          <a:ext cx="1217918" cy="1217918"/>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748A7956-0D13-4F21-9ED0-54AE42878BFC}">
      <dsp:nvSpPr>
        <dsp:cNvPr id="0" name=""/>
        <dsp:cNvSpPr/>
      </dsp:nvSpPr>
      <dsp:spPr>
        <a:xfrm>
          <a:off x="1085343" y="803318"/>
          <a:ext cx="698805" cy="698805"/>
        </a:xfrm>
        <a:prstGeom prst="rect">
          <a:avLst/>
        </a:prstGeom>
        <a:blipFill>
          <a:blip xmlns:r="http://schemas.openxmlformats.org/officeDocument/2006/relationships" r:embed="rId1">
            <a:biLevel thresh="50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27BAD9-E530-49B2-B785-AA22B60A5FE2}">
      <dsp:nvSpPr>
        <dsp:cNvPr id="0" name=""/>
        <dsp:cNvSpPr/>
      </dsp:nvSpPr>
      <dsp:spPr>
        <a:xfrm>
          <a:off x="250790" y="1831442"/>
          <a:ext cx="2345111" cy="1772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100000"/>
            </a:lnSpc>
            <a:spcBef>
              <a:spcPct val="0"/>
            </a:spcBef>
            <a:spcAft>
              <a:spcPct val="35000"/>
            </a:spcAft>
            <a:buNone/>
            <a:defRPr cap="all"/>
          </a:pPr>
          <a:r>
            <a:rPr kumimoji="1" lang="en-US" sz="1500" kern="1200" dirty="0"/>
            <a:t>El </a:t>
          </a:r>
          <a:r>
            <a:rPr kumimoji="1" lang="en-US" sz="1500" b="1" kern="1200" dirty="0" err="1"/>
            <a:t>diseño</a:t>
          </a:r>
          <a:r>
            <a:rPr kumimoji="1" lang="en-US" sz="1500" kern="1200" dirty="0"/>
            <a:t> de </a:t>
          </a:r>
          <a:r>
            <a:rPr kumimoji="1" lang="en-US" sz="1500" kern="1200" dirty="0" err="1"/>
            <a:t>sistemas</a:t>
          </a:r>
          <a:r>
            <a:rPr kumimoji="1" lang="en-US" sz="1500" kern="1200" dirty="0"/>
            <a:t> </a:t>
          </a:r>
          <a:r>
            <a:rPr kumimoji="1" lang="en-US" sz="1500" kern="1200" dirty="0" err="1"/>
            <a:t>interactivos</a:t>
          </a:r>
          <a:r>
            <a:rPr kumimoji="1" lang="en-US" sz="1500" kern="1200" dirty="0"/>
            <a:t> </a:t>
          </a:r>
          <a:r>
            <a:rPr kumimoji="1" lang="en-US" sz="1500" kern="1200" dirty="0" err="1"/>
            <a:t>implica</a:t>
          </a:r>
          <a:r>
            <a:rPr kumimoji="1" lang="en-US" sz="1500" kern="1200" dirty="0"/>
            <a:t> </a:t>
          </a:r>
          <a:r>
            <a:rPr kumimoji="1" lang="en-US" sz="1500" kern="1200" dirty="0" err="1"/>
            <a:t>realizar</a:t>
          </a:r>
          <a:r>
            <a:rPr kumimoji="1" lang="en-US" sz="1500" kern="1200" dirty="0"/>
            <a:t> un </a:t>
          </a:r>
          <a:r>
            <a:rPr kumimoji="1" lang="en-US" sz="1500" kern="1200" dirty="0" err="1"/>
            <a:t>diseño</a:t>
          </a:r>
          <a:r>
            <a:rPr kumimoji="1" lang="en-US" sz="1500" kern="1200" dirty="0"/>
            <a:t> </a:t>
          </a:r>
          <a:r>
            <a:rPr kumimoji="1" lang="en-US" sz="1500" b="1" kern="1200" dirty="0" err="1"/>
            <a:t>pensando</a:t>
          </a:r>
          <a:r>
            <a:rPr kumimoji="1" lang="en-US" sz="1500" kern="1200" dirty="0"/>
            <a:t> </a:t>
          </a:r>
          <a:r>
            <a:rPr kumimoji="1" lang="en-US" sz="1500" b="1" kern="1200" dirty="0" err="1"/>
            <a:t>constantemente</a:t>
          </a:r>
          <a:r>
            <a:rPr kumimoji="1" lang="en-US" sz="1500" kern="1200" dirty="0"/>
            <a:t> </a:t>
          </a:r>
          <a:r>
            <a:rPr kumimoji="1" lang="en-US" sz="1500" kern="1200" dirty="0" err="1"/>
            <a:t>en</a:t>
          </a:r>
          <a:r>
            <a:rPr kumimoji="1" lang="en-US" sz="1500" kern="1200" dirty="0"/>
            <a:t> </a:t>
          </a:r>
          <a:r>
            <a:rPr kumimoji="1" lang="en-US" sz="1500" kern="1200" dirty="0" err="1"/>
            <a:t>el</a:t>
          </a:r>
          <a:r>
            <a:rPr kumimoji="1" lang="en-US" sz="1500" kern="1200" dirty="0"/>
            <a:t> </a:t>
          </a:r>
          <a:r>
            <a:rPr kumimoji="1" lang="en-US" sz="1500" b="1" kern="1200" dirty="0" err="1"/>
            <a:t>usuario</a:t>
          </a:r>
          <a:r>
            <a:rPr kumimoji="1" lang="en-US" sz="1500" kern="1200" dirty="0"/>
            <a:t>.</a:t>
          </a:r>
          <a:endParaRPr lang="en-US" sz="1500" kern="1200" dirty="0"/>
        </a:p>
      </dsp:txBody>
      <dsp:txXfrm>
        <a:off x="250790" y="1831442"/>
        <a:ext cx="2345111" cy="1772465"/>
      </dsp:txXfrm>
    </dsp:sp>
    <dsp:sp modelId="{FCC230B5-C7C5-4875-A28B-687D83399852}">
      <dsp:nvSpPr>
        <dsp:cNvPr id="0" name=""/>
        <dsp:cNvSpPr/>
      </dsp:nvSpPr>
      <dsp:spPr>
        <a:xfrm>
          <a:off x="3471564" y="560561"/>
          <a:ext cx="1217918" cy="1217918"/>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07B0769F-1AC4-4953-ABD4-B900805635A5}">
      <dsp:nvSpPr>
        <dsp:cNvPr id="0" name=""/>
        <dsp:cNvSpPr/>
      </dsp:nvSpPr>
      <dsp:spPr>
        <a:xfrm>
          <a:off x="3731121" y="820069"/>
          <a:ext cx="698805" cy="698805"/>
        </a:xfrm>
        <a:prstGeom prst="rect">
          <a:avLst/>
        </a:prstGeom>
        <a:blipFill>
          <a:blip xmlns:r="http://schemas.openxmlformats.org/officeDocument/2006/relationships" r:embed="rId3">
            <a:biLevel thresh="75000"/>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E3CDD9-1253-4CF2-AE92-F8A3F200BC34}">
      <dsp:nvSpPr>
        <dsp:cNvPr id="0" name=""/>
        <dsp:cNvSpPr/>
      </dsp:nvSpPr>
      <dsp:spPr>
        <a:xfrm>
          <a:off x="2935041" y="1756170"/>
          <a:ext cx="2247637" cy="1705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100000"/>
            </a:lnSpc>
            <a:spcBef>
              <a:spcPct val="0"/>
            </a:spcBef>
            <a:spcAft>
              <a:spcPct val="35000"/>
            </a:spcAft>
            <a:buNone/>
            <a:defRPr cap="all"/>
          </a:pPr>
          <a:r>
            <a:rPr kumimoji="1" lang="en-US" sz="1500" kern="1200" dirty="0"/>
            <a:t>Se </a:t>
          </a:r>
          <a:r>
            <a:rPr kumimoji="1" lang="en-US" sz="1500" b="1" kern="1200" dirty="0" err="1"/>
            <a:t>implica</a:t>
          </a:r>
          <a:r>
            <a:rPr kumimoji="1" lang="en-US" sz="1500" kern="1200" dirty="0"/>
            <a:t> al </a:t>
          </a:r>
          <a:r>
            <a:rPr kumimoji="1" lang="en-US" sz="1500" b="1" kern="1200" dirty="0" err="1"/>
            <a:t>usuario</a:t>
          </a:r>
          <a:r>
            <a:rPr kumimoji="1" lang="en-US" sz="1500" kern="1200" dirty="0"/>
            <a:t> tanto </a:t>
          </a:r>
          <a:r>
            <a:rPr kumimoji="1" lang="en-US" sz="1500" kern="1200" dirty="0" err="1"/>
            <a:t>como</a:t>
          </a:r>
          <a:r>
            <a:rPr kumimoji="1" lang="en-US" sz="1500" kern="1200" dirty="0"/>
            <a:t> sea </a:t>
          </a:r>
          <a:r>
            <a:rPr kumimoji="1" lang="en-US" sz="1500" kern="1200" dirty="0" err="1"/>
            <a:t>posible</a:t>
          </a:r>
          <a:r>
            <a:rPr kumimoji="1" lang="en-US" sz="1500" kern="1200" dirty="0"/>
            <a:t>, </a:t>
          </a:r>
          <a:r>
            <a:rPr kumimoji="1" lang="en-US" sz="1500" kern="1200" dirty="0" err="1"/>
            <a:t>incluso</a:t>
          </a:r>
          <a:r>
            <a:rPr kumimoji="1" lang="en-US" sz="1500" kern="1200" dirty="0"/>
            <a:t> </a:t>
          </a:r>
          <a:r>
            <a:rPr kumimoji="1" lang="en-US" sz="1500" b="1" kern="1200" dirty="0" err="1"/>
            <a:t>incluyéndolo</a:t>
          </a:r>
          <a:r>
            <a:rPr kumimoji="1" lang="en-US" sz="1500" kern="1200" dirty="0"/>
            <a:t> </a:t>
          </a:r>
          <a:r>
            <a:rPr kumimoji="1" lang="en-US" sz="1500" kern="1200" dirty="0" err="1"/>
            <a:t>en</a:t>
          </a:r>
          <a:r>
            <a:rPr kumimoji="1" lang="en-US" sz="1500" kern="1200" dirty="0"/>
            <a:t> </a:t>
          </a:r>
          <a:r>
            <a:rPr kumimoji="1" lang="en-US" sz="1500" kern="1200" dirty="0" err="1"/>
            <a:t>el</a:t>
          </a:r>
          <a:r>
            <a:rPr kumimoji="1" lang="en-US" sz="1500" kern="1200" dirty="0"/>
            <a:t> </a:t>
          </a:r>
          <a:r>
            <a:rPr kumimoji="1" lang="en-US" sz="1500" b="1" kern="1200" dirty="0" err="1"/>
            <a:t>equipo</a:t>
          </a:r>
          <a:r>
            <a:rPr kumimoji="1" lang="en-US" sz="1500" kern="1200" dirty="0"/>
            <a:t> de </a:t>
          </a:r>
          <a:r>
            <a:rPr kumimoji="1" lang="en-US" sz="1500" kern="1200" dirty="0" err="1"/>
            <a:t>diseño</a:t>
          </a:r>
          <a:r>
            <a:rPr kumimoji="1" lang="en-US" sz="1500" kern="1200" dirty="0"/>
            <a:t>.</a:t>
          </a:r>
          <a:endParaRPr lang="en-US" sz="1500" kern="1200" dirty="0"/>
        </a:p>
      </dsp:txBody>
      <dsp:txXfrm>
        <a:off x="2935041" y="1756170"/>
        <a:ext cx="2247637" cy="1705463"/>
      </dsp:txXfrm>
    </dsp:sp>
    <dsp:sp modelId="{6D387585-D866-4961-9133-E67D981BC0E0}">
      <dsp:nvSpPr>
        <dsp:cNvPr id="0" name=""/>
        <dsp:cNvSpPr/>
      </dsp:nvSpPr>
      <dsp:spPr>
        <a:xfrm>
          <a:off x="6082212" y="521984"/>
          <a:ext cx="1217918" cy="1217918"/>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927E1784-CA11-4122-BA84-C0B6953D4E09}">
      <dsp:nvSpPr>
        <dsp:cNvPr id="0" name=""/>
        <dsp:cNvSpPr/>
      </dsp:nvSpPr>
      <dsp:spPr>
        <a:xfrm>
          <a:off x="6341768" y="781492"/>
          <a:ext cx="698805" cy="698805"/>
        </a:xfrm>
        <a:prstGeom prst="rect">
          <a:avLst/>
        </a:prstGeom>
        <a:blipFill>
          <a:blip xmlns:r="http://schemas.openxmlformats.org/officeDocument/2006/relationships" r:embed="rId5">
            <a:biLevel thresh="75000"/>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81174-5471-4C3E-ADC4-00C7A5C61A8D}">
      <dsp:nvSpPr>
        <dsp:cNvPr id="0" name=""/>
        <dsp:cNvSpPr/>
      </dsp:nvSpPr>
      <dsp:spPr>
        <a:xfrm>
          <a:off x="5548354" y="1664910"/>
          <a:ext cx="2274851" cy="1859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100000"/>
            </a:lnSpc>
            <a:spcBef>
              <a:spcPct val="0"/>
            </a:spcBef>
            <a:spcAft>
              <a:spcPct val="35000"/>
            </a:spcAft>
            <a:buNone/>
            <a:defRPr cap="all"/>
          </a:pPr>
          <a:r>
            <a:rPr kumimoji="1" lang="en-US" sz="1500" kern="1200" dirty="0"/>
            <a:t>El </a:t>
          </a:r>
          <a:r>
            <a:rPr kumimoji="1" lang="en-US" sz="1500" b="1" kern="1200" dirty="0" err="1"/>
            <a:t>desarrollo</a:t>
          </a:r>
          <a:r>
            <a:rPr kumimoji="1" lang="en-US" sz="1500" kern="1200" dirty="0"/>
            <a:t> se centra </a:t>
          </a:r>
          <a:r>
            <a:rPr kumimoji="1" lang="en-US" sz="1500" kern="1200" dirty="0" err="1"/>
            <a:t>en</a:t>
          </a:r>
          <a:r>
            <a:rPr kumimoji="1" lang="en-US" sz="1500" kern="1200" dirty="0"/>
            <a:t> </a:t>
          </a:r>
          <a:r>
            <a:rPr kumimoji="1" lang="en-US" sz="1500" kern="1200" dirty="0" err="1"/>
            <a:t>el</a:t>
          </a:r>
          <a:r>
            <a:rPr kumimoji="1" lang="en-US" sz="1500" kern="1200" dirty="0"/>
            <a:t> </a:t>
          </a:r>
          <a:r>
            <a:rPr kumimoji="1" lang="en-US" sz="1500" b="1" kern="1200" dirty="0" err="1"/>
            <a:t>usuario</a:t>
          </a:r>
          <a:r>
            <a:rPr kumimoji="1" lang="en-US" sz="1500" kern="1200" dirty="0"/>
            <a:t> y </a:t>
          </a:r>
          <a:r>
            <a:rPr kumimoji="1" lang="en-US" sz="1500" kern="1200" dirty="0" err="1"/>
            <a:t>si</a:t>
          </a:r>
          <a:r>
            <a:rPr kumimoji="1" lang="en-US" sz="1500" kern="1200" dirty="0"/>
            <a:t> es </a:t>
          </a:r>
          <a:r>
            <a:rPr kumimoji="1" lang="en-US" sz="1500" kern="1200" dirty="0" err="1"/>
            <a:t>posible</a:t>
          </a:r>
          <a:r>
            <a:rPr kumimoji="1" lang="en-US" sz="1500" kern="1200" dirty="0"/>
            <a:t>, se </a:t>
          </a:r>
          <a:r>
            <a:rPr kumimoji="1" lang="en-US" sz="1500" b="1" kern="1200" dirty="0" err="1"/>
            <a:t>observa</a:t>
          </a:r>
          <a:r>
            <a:rPr kumimoji="1" lang="en-US" sz="1500" kern="1200" dirty="0"/>
            <a:t> </a:t>
          </a:r>
          <a:r>
            <a:rPr kumimoji="1" lang="en-US" sz="1500" kern="1200" dirty="0" err="1"/>
            <a:t>el</a:t>
          </a:r>
          <a:r>
            <a:rPr kumimoji="1" lang="en-US" sz="1500" kern="1200" dirty="0"/>
            <a:t> </a:t>
          </a:r>
          <a:r>
            <a:rPr kumimoji="1" lang="en-US" sz="1500" b="1" kern="1200" dirty="0" err="1"/>
            <a:t>trabajo</a:t>
          </a:r>
          <a:r>
            <a:rPr kumimoji="1" lang="en-US" sz="1500" kern="1200" dirty="0"/>
            <a:t> </a:t>
          </a:r>
          <a:r>
            <a:rPr kumimoji="1" lang="en-US" sz="1500" b="1" kern="1200" dirty="0"/>
            <a:t>habitual</a:t>
          </a:r>
          <a:r>
            <a:rPr kumimoji="1" lang="en-US" sz="1500" kern="1200" dirty="0"/>
            <a:t> del </a:t>
          </a:r>
          <a:r>
            <a:rPr kumimoji="1" lang="en-US" sz="1500" kern="1200" dirty="0" err="1"/>
            <a:t>mismo</a:t>
          </a:r>
          <a:endParaRPr lang="en-US" sz="1500" kern="1200" dirty="0"/>
        </a:p>
      </dsp:txBody>
      <dsp:txXfrm>
        <a:off x="5548354" y="1664910"/>
        <a:ext cx="2274851" cy="1859770"/>
      </dsp:txXfrm>
    </dsp:sp>
    <dsp:sp modelId="{D784729A-5B9A-4AC8-A0B1-BF07029F2A74}">
      <dsp:nvSpPr>
        <dsp:cNvPr id="0" name=""/>
        <dsp:cNvSpPr/>
      </dsp:nvSpPr>
      <dsp:spPr>
        <a:xfrm>
          <a:off x="2007457" y="3871435"/>
          <a:ext cx="1217918" cy="1217918"/>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D39C800C-B55A-4C5A-BAFC-DACC046FEBA5}">
      <dsp:nvSpPr>
        <dsp:cNvPr id="0" name=""/>
        <dsp:cNvSpPr/>
      </dsp:nvSpPr>
      <dsp:spPr>
        <a:xfrm>
          <a:off x="2267013" y="4131022"/>
          <a:ext cx="698805" cy="698805"/>
        </a:xfrm>
        <a:prstGeom prst="rect">
          <a:avLst/>
        </a:prstGeom>
        <a:blipFill>
          <a:blip xmlns:r="http://schemas.openxmlformats.org/officeDocument/2006/relationships" r:embed="rId7">
            <a:biLevel thresh="7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3DA70-E586-47CD-BCD9-21670BC61069}">
      <dsp:nvSpPr>
        <dsp:cNvPr id="0" name=""/>
        <dsp:cNvSpPr/>
      </dsp:nvSpPr>
      <dsp:spPr>
        <a:xfrm>
          <a:off x="1292619" y="5217944"/>
          <a:ext cx="2647594" cy="1467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100000"/>
            </a:lnSpc>
            <a:spcBef>
              <a:spcPct val="0"/>
            </a:spcBef>
            <a:spcAft>
              <a:spcPct val="35000"/>
            </a:spcAft>
            <a:buNone/>
            <a:defRPr cap="all"/>
          </a:pPr>
          <a:r>
            <a:rPr kumimoji="1" lang="en-US" sz="1500" kern="1200" dirty="0"/>
            <a:t>Se </a:t>
          </a:r>
          <a:r>
            <a:rPr kumimoji="1" lang="en-US" sz="1500" kern="1200" dirty="0" err="1"/>
            <a:t>realizan</a:t>
          </a:r>
          <a:r>
            <a:rPr kumimoji="1" lang="en-US" sz="1500" kern="1200" dirty="0"/>
            <a:t> </a:t>
          </a:r>
          <a:r>
            <a:rPr kumimoji="1" lang="en-US" sz="1500" b="1" kern="1200" dirty="0" err="1"/>
            <a:t>prototipos</a:t>
          </a:r>
          <a:r>
            <a:rPr kumimoji="1" lang="en-US" sz="1500" kern="1200" dirty="0"/>
            <a:t>, </a:t>
          </a:r>
          <a:r>
            <a:rPr kumimoji="1" lang="en-US" sz="1500" kern="1200" dirty="0" err="1"/>
            <a:t>escenarios</a:t>
          </a:r>
          <a:r>
            <a:rPr kumimoji="1" lang="en-US" sz="1500" kern="1200" dirty="0"/>
            <a:t> o </a:t>
          </a:r>
          <a:r>
            <a:rPr kumimoji="1" lang="en-US" sz="1500" kern="1200" dirty="0" err="1"/>
            <a:t>maquetas</a:t>
          </a:r>
          <a:r>
            <a:rPr kumimoji="1" lang="en-US" sz="1500" kern="1200" dirty="0"/>
            <a:t> para que </a:t>
          </a:r>
          <a:r>
            <a:rPr kumimoji="1" lang="en-US" sz="1500" kern="1200" dirty="0" err="1"/>
            <a:t>el</a:t>
          </a:r>
          <a:r>
            <a:rPr kumimoji="1" lang="en-US" sz="1500" kern="1200" dirty="0"/>
            <a:t> </a:t>
          </a:r>
          <a:r>
            <a:rPr kumimoji="1" lang="en-US" sz="1500" kern="1200" dirty="0" err="1"/>
            <a:t>usuario</a:t>
          </a:r>
          <a:r>
            <a:rPr kumimoji="1" lang="en-US" sz="1500" kern="1200" dirty="0"/>
            <a:t> </a:t>
          </a:r>
          <a:r>
            <a:rPr kumimoji="1" lang="en-US" sz="1500" kern="1200" dirty="0" err="1"/>
            <a:t>pueda</a:t>
          </a:r>
          <a:r>
            <a:rPr kumimoji="1" lang="en-US" sz="1500" kern="1200" dirty="0"/>
            <a:t> </a:t>
          </a:r>
          <a:r>
            <a:rPr kumimoji="1" lang="en-US" sz="1500" kern="1200" dirty="0" err="1"/>
            <a:t>ir</a:t>
          </a:r>
          <a:r>
            <a:rPr kumimoji="1" lang="en-US" sz="1500" kern="1200" dirty="0"/>
            <a:t> </a:t>
          </a:r>
          <a:r>
            <a:rPr kumimoji="1" lang="en-US" sz="1500" b="1" kern="1200" dirty="0" err="1"/>
            <a:t>evaluando</a:t>
          </a:r>
          <a:r>
            <a:rPr kumimoji="1" lang="en-US" sz="1500" kern="1200" dirty="0"/>
            <a:t> </a:t>
          </a:r>
          <a:r>
            <a:rPr kumimoji="1" lang="en-US" sz="1500" kern="1200" dirty="0" err="1"/>
            <a:t>el</a:t>
          </a:r>
          <a:r>
            <a:rPr kumimoji="1" lang="en-US" sz="1500" kern="1200" dirty="0"/>
            <a:t> </a:t>
          </a:r>
          <a:r>
            <a:rPr kumimoji="1" lang="en-US" sz="1500" b="1" kern="1200" dirty="0" err="1"/>
            <a:t>diseño</a:t>
          </a:r>
          <a:r>
            <a:rPr kumimoji="1" lang="en-US" sz="1500" kern="1200" dirty="0"/>
            <a:t> </a:t>
          </a:r>
          <a:r>
            <a:rPr kumimoji="1" lang="en-US" sz="1500" kern="1200" dirty="0" err="1"/>
            <a:t>durante</a:t>
          </a:r>
          <a:r>
            <a:rPr kumimoji="1" lang="en-US" sz="1500" kern="1200" dirty="0"/>
            <a:t> </a:t>
          </a:r>
          <a:r>
            <a:rPr kumimoji="1" lang="en-US" sz="1500" kern="1200" dirty="0" err="1"/>
            <a:t>el</a:t>
          </a:r>
          <a:r>
            <a:rPr kumimoji="1" lang="en-US" sz="1500" kern="1200" dirty="0"/>
            <a:t> </a:t>
          </a:r>
          <a:r>
            <a:rPr kumimoji="1" lang="en-US" sz="1500" kern="1200" dirty="0" err="1"/>
            <a:t>ciclo</a:t>
          </a:r>
          <a:r>
            <a:rPr kumimoji="1" lang="en-US" sz="1500" kern="1200" dirty="0"/>
            <a:t> de </a:t>
          </a:r>
          <a:r>
            <a:rPr kumimoji="1" lang="en-US" sz="1500" kern="1200" dirty="0" err="1"/>
            <a:t>vida</a:t>
          </a:r>
          <a:r>
            <a:rPr kumimoji="1" lang="en-US" sz="1500" kern="1200" dirty="0"/>
            <a:t>.</a:t>
          </a:r>
          <a:endParaRPr lang="en-US" sz="1500" kern="1200" dirty="0"/>
        </a:p>
      </dsp:txBody>
      <dsp:txXfrm>
        <a:off x="1292619" y="5217944"/>
        <a:ext cx="2647594" cy="1467078"/>
      </dsp:txXfrm>
    </dsp:sp>
    <dsp:sp modelId="{E8AB927F-1108-44E6-AE60-E3FEF97D7BF3}">
      <dsp:nvSpPr>
        <dsp:cNvPr id="0" name=""/>
        <dsp:cNvSpPr/>
      </dsp:nvSpPr>
      <dsp:spPr>
        <a:xfrm>
          <a:off x="4934933" y="3871435"/>
          <a:ext cx="1217918" cy="1217918"/>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6035D64-C252-4B72-8E8B-E6A1060B6790}">
      <dsp:nvSpPr>
        <dsp:cNvPr id="0" name=""/>
        <dsp:cNvSpPr/>
      </dsp:nvSpPr>
      <dsp:spPr>
        <a:xfrm>
          <a:off x="5194489" y="4131022"/>
          <a:ext cx="698805" cy="698805"/>
        </a:xfrm>
        <a:prstGeom prst="rect">
          <a:avLst/>
        </a:prstGeom>
        <a:blipFill>
          <a:blip xmlns:r="http://schemas.openxmlformats.org/officeDocument/2006/relationships" r:embed="rId9">
            <a:biLevel thresh="75000"/>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FFD325-610E-4976-B8D6-5C6C42C3EAB6}">
      <dsp:nvSpPr>
        <dsp:cNvPr id="0" name=""/>
        <dsp:cNvSpPr/>
      </dsp:nvSpPr>
      <dsp:spPr>
        <a:xfrm>
          <a:off x="4289616" y="5217944"/>
          <a:ext cx="2508551" cy="1467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66750">
            <a:lnSpc>
              <a:spcPct val="100000"/>
            </a:lnSpc>
            <a:spcBef>
              <a:spcPct val="0"/>
            </a:spcBef>
            <a:spcAft>
              <a:spcPct val="35000"/>
            </a:spcAft>
            <a:buNone/>
            <a:defRPr cap="all"/>
          </a:pPr>
          <a:r>
            <a:rPr kumimoji="1" lang="en-US" sz="1500" kern="1200" dirty="0"/>
            <a:t>Se </a:t>
          </a:r>
          <a:r>
            <a:rPr kumimoji="1" lang="en-US" sz="1500" kern="1200" dirty="0" err="1"/>
            <a:t>debe</a:t>
          </a:r>
          <a:r>
            <a:rPr kumimoji="1" lang="en-US" sz="1500" kern="1200" dirty="0"/>
            <a:t> </a:t>
          </a:r>
          <a:r>
            <a:rPr kumimoji="1" lang="en-US" sz="1500" kern="1200" dirty="0" err="1"/>
            <a:t>utilizar</a:t>
          </a:r>
          <a:r>
            <a:rPr kumimoji="1" lang="en-US" sz="1500" kern="1200" dirty="0"/>
            <a:t> </a:t>
          </a:r>
          <a:r>
            <a:rPr kumimoji="1" lang="en-US" sz="1500" kern="1200" dirty="0" err="1"/>
            <a:t>el</a:t>
          </a:r>
          <a:r>
            <a:rPr kumimoji="1" lang="en-US" sz="1500" kern="1200" dirty="0"/>
            <a:t> </a:t>
          </a:r>
          <a:r>
            <a:rPr kumimoji="1" lang="en-US" sz="1500" b="1" kern="1200" dirty="0" err="1"/>
            <a:t>lenguaje</a:t>
          </a:r>
          <a:r>
            <a:rPr kumimoji="1" lang="en-US" sz="1500" kern="1200" dirty="0"/>
            <a:t> del </a:t>
          </a:r>
          <a:r>
            <a:rPr kumimoji="1" lang="en-US" sz="1500" b="1" kern="1200" dirty="0" err="1"/>
            <a:t>usuario</a:t>
          </a:r>
          <a:r>
            <a:rPr kumimoji="1" lang="en-US" sz="1500" kern="1200" dirty="0"/>
            <a:t>, </a:t>
          </a:r>
          <a:r>
            <a:rPr kumimoji="1" lang="en-US" sz="1500" kern="1200" dirty="0" err="1"/>
            <a:t>evitando</a:t>
          </a:r>
          <a:r>
            <a:rPr kumimoji="1" lang="en-US" sz="1500" kern="1200" dirty="0"/>
            <a:t> usar  </a:t>
          </a:r>
          <a:r>
            <a:rPr kumimoji="1" lang="en-US" sz="1500" kern="1200" dirty="0" err="1"/>
            <a:t>tecnicismos</a:t>
          </a:r>
          <a:r>
            <a:rPr kumimoji="1" lang="en-US" sz="1500" kern="1200" dirty="0"/>
            <a:t> y un </a:t>
          </a:r>
          <a:r>
            <a:rPr kumimoji="1" lang="en-US" sz="1500" kern="1200" dirty="0" err="1"/>
            <a:t>vocabulario</a:t>
          </a:r>
          <a:r>
            <a:rPr kumimoji="1" lang="en-US" sz="1500" kern="1200" dirty="0"/>
            <a:t> </a:t>
          </a:r>
          <a:r>
            <a:rPr kumimoji="1" lang="en-US" sz="1500" kern="1200" dirty="0" err="1"/>
            <a:t>alejado</a:t>
          </a:r>
          <a:r>
            <a:rPr kumimoji="1" lang="en-US" sz="1500" kern="1200" dirty="0"/>
            <a:t> del que </a:t>
          </a:r>
          <a:r>
            <a:rPr kumimoji="1" lang="en-US" sz="1500" kern="1200" dirty="0" err="1"/>
            <a:t>maneja</a:t>
          </a:r>
          <a:r>
            <a:rPr kumimoji="1" lang="en-US" sz="1500" kern="1200" dirty="0"/>
            <a:t>.</a:t>
          </a:r>
          <a:endParaRPr lang="en-US" sz="1500" kern="1200" dirty="0"/>
        </a:p>
      </dsp:txBody>
      <dsp:txXfrm>
        <a:off x="4289616" y="5217944"/>
        <a:ext cx="2508551" cy="14670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34387-DB6F-45FA-AE42-CEC170F6951C}">
      <dsp:nvSpPr>
        <dsp:cNvPr id="0" name=""/>
        <dsp:cNvSpPr/>
      </dsp:nvSpPr>
      <dsp:spPr>
        <a:xfrm>
          <a:off x="0" y="20342"/>
          <a:ext cx="9178302" cy="8353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kumimoji="1" lang="es-ES" sz="3400" b="1" kern="1200" dirty="0"/>
            <a:t>Puntos fuertes:</a:t>
          </a:r>
          <a:endParaRPr lang="en-US" sz="3400" kern="1200" dirty="0"/>
        </a:p>
      </dsp:txBody>
      <dsp:txXfrm>
        <a:off x="40780" y="61122"/>
        <a:ext cx="9096742" cy="753820"/>
      </dsp:txXfrm>
    </dsp:sp>
    <dsp:sp modelId="{EE08E808-1A65-4265-9683-2B89284679C3}">
      <dsp:nvSpPr>
        <dsp:cNvPr id="0" name=""/>
        <dsp:cNvSpPr/>
      </dsp:nvSpPr>
      <dsp:spPr>
        <a:xfrm>
          <a:off x="0" y="855722"/>
          <a:ext cx="9178302" cy="239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11"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US" sz="1800" kern="1200" dirty="0"/>
        </a:p>
        <a:p>
          <a:pPr marL="228600" lvl="1" indent="-228600" algn="l" defTabSz="1066800">
            <a:lnSpc>
              <a:spcPct val="90000"/>
            </a:lnSpc>
            <a:spcBef>
              <a:spcPct val="0"/>
            </a:spcBef>
            <a:spcAft>
              <a:spcPct val="20000"/>
            </a:spcAft>
            <a:buChar char="•"/>
          </a:pPr>
          <a:r>
            <a:rPr kumimoji="1" lang="es-ES" sz="2400" kern="1200" dirty="0"/>
            <a:t>No necesitas conocimientos o hipótesis iniciales</a:t>
          </a:r>
          <a:endParaRPr lang="en-US" sz="2400" kern="1200" dirty="0"/>
        </a:p>
        <a:p>
          <a:pPr marL="228600" lvl="1" indent="-228600" algn="l" defTabSz="1066800">
            <a:lnSpc>
              <a:spcPct val="90000"/>
            </a:lnSpc>
            <a:spcBef>
              <a:spcPct val="0"/>
            </a:spcBef>
            <a:spcAft>
              <a:spcPct val="20000"/>
            </a:spcAft>
            <a:buChar char="•"/>
          </a:pPr>
          <a:r>
            <a:rPr kumimoji="1" lang="es-ES" sz="2400" kern="1200" dirty="0"/>
            <a:t>Proporcionan una información muy rica y con muchos matices</a:t>
          </a:r>
          <a:endParaRPr lang="en-US" sz="2400" kern="1200" dirty="0"/>
        </a:p>
        <a:p>
          <a:pPr marL="228600" lvl="1" indent="-228600" algn="l" defTabSz="1066800">
            <a:lnSpc>
              <a:spcPct val="90000"/>
            </a:lnSpc>
            <a:spcBef>
              <a:spcPct val="0"/>
            </a:spcBef>
            <a:spcAft>
              <a:spcPts val="1200"/>
            </a:spcAft>
            <a:buChar char="•"/>
          </a:pPr>
          <a:r>
            <a:rPr kumimoji="1" lang="es-ES" sz="2400" kern="1200" dirty="0"/>
            <a:t>Revela aspectos internos del usuario: motivación, afectos, identidad, prioridades...</a:t>
          </a:r>
          <a:endParaRPr lang="en-US" sz="2400" kern="1200" dirty="0"/>
        </a:p>
        <a:p>
          <a:pPr marL="228600" lvl="1" indent="-228600" algn="l" defTabSz="1066800">
            <a:lnSpc>
              <a:spcPct val="90000"/>
            </a:lnSpc>
            <a:spcBef>
              <a:spcPct val="0"/>
            </a:spcBef>
            <a:spcAft>
              <a:spcPts val="1200"/>
            </a:spcAft>
            <a:buChar char="•"/>
          </a:pPr>
          <a:endParaRPr lang="en-US" sz="2400" kern="1200" dirty="0"/>
        </a:p>
      </dsp:txBody>
      <dsp:txXfrm>
        <a:off x="0" y="855722"/>
        <a:ext cx="9178302" cy="2392920"/>
      </dsp:txXfrm>
    </dsp:sp>
    <dsp:sp modelId="{7110CE17-1A40-4A0B-B410-DC2278122576}">
      <dsp:nvSpPr>
        <dsp:cNvPr id="0" name=""/>
        <dsp:cNvSpPr/>
      </dsp:nvSpPr>
      <dsp:spPr>
        <a:xfrm>
          <a:off x="0" y="3248642"/>
          <a:ext cx="9178302" cy="835380"/>
        </a:xfrm>
        <a:prstGeom prst="roundRect">
          <a:avLst/>
        </a:prstGeom>
        <a:solidFill>
          <a:schemeClr val="accent2">
            <a:hueOff val="-1499373"/>
            <a:satOff val="-475"/>
            <a:lumOff val="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kumimoji="1" lang="es-ES" sz="3400" b="1" kern="1200" dirty="0"/>
            <a:t>Puntos débiles:</a:t>
          </a:r>
          <a:endParaRPr lang="en-US" sz="3400" kern="1200" dirty="0"/>
        </a:p>
      </dsp:txBody>
      <dsp:txXfrm>
        <a:off x="40780" y="3289422"/>
        <a:ext cx="9096742" cy="753820"/>
      </dsp:txXfrm>
    </dsp:sp>
    <dsp:sp modelId="{553470E3-8776-4C18-B3EA-C3733554998F}">
      <dsp:nvSpPr>
        <dsp:cNvPr id="0" name=""/>
        <dsp:cNvSpPr/>
      </dsp:nvSpPr>
      <dsp:spPr>
        <a:xfrm>
          <a:off x="0" y="4084022"/>
          <a:ext cx="9178302" cy="2604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411" tIns="17780" rIns="99568" bIns="1778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a:p>
          <a:pPr marL="228600" lvl="1" indent="-228600" algn="l" defTabSz="1066800">
            <a:lnSpc>
              <a:spcPct val="90000"/>
            </a:lnSpc>
            <a:spcBef>
              <a:spcPct val="0"/>
            </a:spcBef>
            <a:spcAft>
              <a:spcPct val="20000"/>
            </a:spcAft>
            <a:buChar char="•"/>
          </a:pPr>
          <a:r>
            <a:rPr kumimoji="1" lang="es-ES" sz="2400" kern="1200" dirty="0"/>
            <a:t>La memoria puede tener "prejuicios": la memoria es un sistema imperfecto que NO recoge los datos con objetividad</a:t>
          </a:r>
          <a:endParaRPr lang="en-US" sz="2400" kern="1200" dirty="0"/>
        </a:p>
        <a:p>
          <a:pPr marL="228600" lvl="1" indent="-228600" algn="l" defTabSz="1066800">
            <a:lnSpc>
              <a:spcPct val="90000"/>
            </a:lnSpc>
            <a:spcBef>
              <a:spcPct val="0"/>
            </a:spcBef>
            <a:spcAft>
              <a:spcPct val="20000"/>
            </a:spcAft>
            <a:buChar char="•"/>
          </a:pPr>
          <a:r>
            <a:rPr kumimoji="1" lang="es-ES" sz="2400" kern="1200" dirty="0"/>
            <a:t>Lo que dicen los participantes también pueden tener prejuicios (queremos dar una  imagen ante otras personas)</a:t>
          </a:r>
          <a:endParaRPr lang="en-US" sz="2400" kern="1200" dirty="0"/>
        </a:p>
        <a:p>
          <a:pPr marL="228600" lvl="1" indent="-228600" algn="l" defTabSz="1066800">
            <a:lnSpc>
              <a:spcPct val="90000"/>
            </a:lnSpc>
            <a:spcBef>
              <a:spcPct val="0"/>
            </a:spcBef>
            <a:spcAft>
              <a:spcPct val="20000"/>
            </a:spcAft>
            <a:buChar char="•"/>
          </a:pPr>
          <a:r>
            <a:rPr kumimoji="1" lang="es-ES" sz="2400" kern="1200" dirty="0"/>
            <a:t>Requieren mucho tiempo y esfuerzo.</a:t>
          </a:r>
          <a:endParaRPr lang="en-US" sz="2400" kern="1200" dirty="0"/>
        </a:p>
        <a:p>
          <a:pPr marL="228600" lvl="1" indent="-228600" algn="l" defTabSz="1066800">
            <a:lnSpc>
              <a:spcPct val="90000"/>
            </a:lnSpc>
            <a:spcBef>
              <a:spcPct val="0"/>
            </a:spcBef>
            <a:spcAft>
              <a:spcPct val="20000"/>
            </a:spcAft>
            <a:buChar char="•"/>
          </a:pPr>
          <a:endParaRPr lang="en-US" sz="2400" kern="1200" dirty="0"/>
        </a:p>
      </dsp:txBody>
      <dsp:txXfrm>
        <a:off x="0" y="4084022"/>
        <a:ext cx="9178302" cy="26040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16787-2E3B-4FDD-ADF9-84F54D82CF8B}">
      <dsp:nvSpPr>
        <dsp:cNvPr id="0" name=""/>
        <dsp:cNvSpPr/>
      </dsp:nvSpPr>
      <dsp:spPr>
        <a:xfrm>
          <a:off x="1243666" y="712001"/>
          <a:ext cx="951119" cy="9511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888EA0-F3BA-4ABB-A4F2-559866C78D6C}">
      <dsp:nvSpPr>
        <dsp:cNvPr id="0" name=""/>
        <dsp:cNvSpPr/>
      </dsp:nvSpPr>
      <dsp:spPr>
        <a:xfrm>
          <a:off x="418887" y="1721807"/>
          <a:ext cx="2600676" cy="3239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kumimoji="1" lang="es-ES" sz="1600" kern="1200" dirty="0"/>
            <a:t>Las historias de usuario unen a los </a:t>
          </a:r>
          <a:r>
            <a:rPr kumimoji="1" lang="es-ES" sz="1600" b="1" kern="1200" dirty="0">
              <a:solidFill>
                <a:srgbClr val="FFF309"/>
              </a:solidFill>
            </a:rPr>
            <a:t>USUARIOS</a:t>
          </a:r>
          <a:r>
            <a:rPr kumimoji="1" lang="es-ES" sz="1600" kern="1200" dirty="0"/>
            <a:t> con una </a:t>
          </a:r>
          <a:r>
            <a:rPr kumimoji="1" lang="es-ES" sz="1600" b="1" kern="1200" dirty="0">
              <a:solidFill>
                <a:srgbClr val="FFF309"/>
              </a:solidFill>
            </a:rPr>
            <a:t>NECESIDAD</a:t>
          </a:r>
          <a:r>
            <a:rPr kumimoji="1" lang="es-ES" sz="1600" kern="1200" dirty="0"/>
            <a:t> y un </a:t>
          </a:r>
          <a:r>
            <a:rPr kumimoji="1" lang="es-ES" sz="1600" b="1" kern="1200" dirty="0">
              <a:solidFill>
                <a:srgbClr val="FFF309"/>
              </a:solidFill>
            </a:rPr>
            <a:t>SISTEMA</a:t>
          </a:r>
          <a:r>
            <a:rPr kumimoji="1" lang="es-ES" sz="1600" kern="1200" dirty="0"/>
            <a:t> y cuenta de forma narrativa (visual o escrita) cómo debería ser la interacción con nuestro sistema.  </a:t>
          </a:r>
          <a:endParaRPr lang="en-US" sz="1600" kern="1200" dirty="0"/>
        </a:p>
      </dsp:txBody>
      <dsp:txXfrm>
        <a:off x="418887" y="1721807"/>
        <a:ext cx="2600676" cy="3239757"/>
      </dsp:txXfrm>
    </dsp:sp>
    <dsp:sp modelId="{A0792488-A3D8-4E39-9892-C52A8D8E0F6A}">
      <dsp:nvSpPr>
        <dsp:cNvPr id="0" name=""/>
        <dsp:cNvSpPr/>
      </dsp:nvSpPr>
      <dsp:spPr>
        <a:xfrm>
          <a:off x="3970683" y="720594"/>
          <a:ext cx="951119" cy="9511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2BD5E-5CA1-4DA5-9634-FD634EF77140}">
      <dsp:nvSpPr>
        <dsp:cNvPr id="0" name=""/>
        <dsp:cNvSpPr/>
      </dsp:nvSpPr>
      <dsp:spPr>
        <a:xfrm>
          <a:off x="3389444" y="1731267"/>
          <a:ext cx="2113598" cy="336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kumimoji="1" lang="es-ES" sz="1600" kern="1200" dirty="0"/>
            <a:t>Para crear una historia de usuario se ha de partir de las </a:t>
          </a:r>
          <a:r>
            <a:rPr kumimoji="1" lang="es-ES" sz="1600" b="1" kern="1200" dirty="0"/>
            <a:t>PERSONAS</a:t>
          </a:r>
          <a:r>
            <a:rPr kumimoji="1" lang="es-ES" sz="1600" kern="1200" dirty="0"/>
            <a:t> que hemos definido en el paso previo.</a:t>
          </a:r>
          <a:endParaRPr lang="en-US" sz="1600" kern="1200" dirty="0"/>
        </a:p>
      </dsp:txBody>
      <dsp:txXfrm>
        <a:off x="3389444" y="1731267"/>
        <a:ext cx="2113598" cy="3360952"/>
      </dsp:txXfrm>
    </dsp:sp>
    <dsp:sp modelId="{8FCAE085-0821-4E2E-89D5-4E4C2EE490B6}">
      <dsp:nvSpPr>
        <dsp:cNvPr id="0" name=""/>
        <dsp:cNvSpPr/>
      </dsp:nvSpPr>
      <dsp:spPr>
        <a:xfrm>
          <a:off x="6937562" y="712156"/>
          <a:ext cx="951119" cy="9511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A59974-42FC-42B1-B0BC-2B1847F348EC}">
      <dsp:nvSpPr>
        <dsp:cNvPr id="0" name=""/>
        <dsp:cNvSpPr/>
      </dsp:nvSpPr>
      <dsp:spPr>
        <a:xfrm>
          <a:off x="5917582" y="1753920"/>
          <a:ext cx="3059856" cy="382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kumimoji="1" lang="es-ES" sz="1600" kern="1200" dirty="0"/>
            <a:t>Son un </a:t>
          </a:r>
          <a:r>
            <a:rPr kumimoji="1" lang="es-ES" sz="1600" b="1" kern="1200" dirty="0"/>
            <a:t>ESBOZO</a:t>
          </a:r>
          <a:r>
            <a:rPr kumimoji="1" lang="es-ES" sz="1600" kern="1200" dirty="0"/>
            <a:t> de lo que va a ser una parte de nuestra aplicación y nos va a servir no sólo para </a:t>
          </a:r>
          <a:r>
            <a:rPr kumimoji="1" lang="es-ES" sz="1600" b="1" kern="1200" dirty="0"/>
            <a:t>CREAR EL ESQUELETO</a:t>
          </a:r>
          <a:r>
            <a:rPr kumimoji="1" lang="es-ES" sz="1600" kern="1200" dirty="0"/>
            <a:t> de la parte de la aplicación que soluciona esa necesidad, sino para hacernos de </a:t>
          </a:r>
          <a:r>
            <a:rPr kumimoji="1" lang="es-ES" sz="1600" b="1" kern="1200" dirty="0"/>
            <a:t>GUÍA DE DISEÑO</a:t>
          </a:r>
          <a:r>
            <a:rPr kumimoji="1" lang="es-ES" sz="1600" kern="1200" dirty="0"/>
            <a:t>.</a:t>
          </a:r>
          <a:endParaRPr lang="en-US" sz="1600" kern="1200" dirty="0"/>
        </a:p>
      </dsp:txBody>
      <dsp:txXfrm>
        <a:off x="5917582" y="1753920"/>
        <a:ext cx="3059856" cy="3824287"/>
      </dsp:txXfrm>
    </dsp:sp>
    <dsp:sp modelId="{1C472544-6AD5-4E35-BF59-F419DADA6415}">
      <dsp:nvSpPr>
        <dsp:cNvPr id="0" name=""/>
        <dsp:cNvSpPr/>
      </dsp:nvSpPr>
      <dsp:spPr>
        <a:xfrm>
          <a:off x="9853071" y="701374"/>
          <a:ext cx="951119" cy="9511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233DB-5A12-47D3-A3B4-BA3049EC4E38}">
      <dsp:nvSpPr>
        <dsp:cNvPr id="0" name=""/>
        <dsp:cNvSpPr/>
      </dsp:nvSpPr>
      <dsp:spPr>
        <a:xfrm>
          <a:off x="9169099" y="1753416"/>
          <a:ext cx="2113598" cy="223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kumimoji="1" lang="es-ES" sz="1600" kern="1200" dirty="0"/>
            <a:t>Por lo tanto, es una </a:t>
          </a:r>
          <a:r>
            <a:rPr kumimoji="1" lang="es-ES" sz="1600" b="1" kern="1200" dirty="0"/>
            <a:t>HERRAMIENTA ASPIRACIONAL </a:t>
          </a:r>
          <a:r>
            <a:rPr kumimoji="1" lang="es-ES" sz="1600" kern="1200" dirty="0"/>
            <a:t>de lo que queremos que haga nuestra aplicación.</a:t>
          </a:r>
          <a:endParaRPr lang="en-US" sz="1600" kern="1200" dirty="0"/>
        </a:p>
      </dsp:txBody>
      <dsp:txXfrm>
        <a:off x="9169099" y="1753416"/>
        <a:ext cx="2113598" cy="2239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B7D70-A776-4D39-BCE8-B2EB180E87F8}">
      <dsp:nvSpPr>
        <dsp:cNvPr id="0" name=""/>
        <dsp:cNvSpPr/>
      </dsp:nvSpPr>
      <dsp:spPr>
        <a:xfrm>
          <a:off x="177103" y="-114273"/>
          <a:ext cx="9845771" cy="2177049"/>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240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s-ES" sz="2000" kern="1200" dirty="0">
              <a:latin typeface="Helvetica" panose="020B0604020202020204" pitchFamily="34" charset="0"/>
              <a:cs typeface="Helvetica" panose="020B0604020202020204" pitchFamily="34" charset="0"/>
            </a:rPr>
            <a:t>Comienzas una nueva App o un nuevo negocio online y no tienes a un usuario que te diga lo que quiere, esa es la situación más habitual para quienes emprenden. En esos casos no existe un cliente que tenga las cosas claras y al que recurras siempre que lo necesitas, eso es cierto, pero aún con esta situación se debe  desarrollar el producto siempre con un </a:t>
          </a:r>
          <a:r>
            <a:rPr kumimoji="1" lang="es-ES" sz="2000" b="1" kern="1200" dirty="0">
              <a:latin typeface="Helvetica" panose="020B0604020202020204" pitchFamily="34" charset="0"/>
              <a:cs typeface="Helvetica" panose="020B0604020202020204" pitchFamily="34" charset="0"/>
            </a:rPr>
            <a:t>usuario/cliente objetivo </a:t>
          </a:r>
          <a:r>
            <a:rPr kumimoji="1" lang="es-ES" sz="2000" b="0" kern="1200" dirty="0">
              <a:latin typeface="Helvetica" panose="020B0604020202020204" pitchFamily="34" charset="0"/>
              <a:cs typeface="Helvetica" panose="020B0604020202020204" pitchFamily="34" charset="0"/>
            </a:rPr>
            <a:t>(el target) </a:t>
          </a:r>
          <a:r>
            <a:rPr kumimoji="1" lang="es-ES" sz="2000" kern="1200" dirty="0">
              <a:latin typeface="Helvetica" panose="020B0604020202020204" pitchFamily="34" charset="0"/>
              <a:cs typeface="Helvetica" panose="020B0604020202020204" pitchFamily="34" charset="0"/>
            </a:rPr>
            <a:t>en mente, SIEMPRE. </a:t>
          </a:r>
          <a:endParaRPr lang="en-US" sz="2000" kern="1200" dirty="0">
            <a:latin typeface="Helvetica" panose="020B0604020202020204" pitchFamily="34" charset="0"/>
            <a:cs typeface="Helvetica" panose="020B0604020202020204" pitchFamily="34" charset="0"/>
          </a:endParaRPr>
        </a:p>
      </dsp:txBody>
      <dsp:txXfrm>
        <a:off x="240867" y="-50509"/>
        <a:ext cx="7784904" cy="2049521"/>
      </dsp:txXfrm>
    </dsp:sp>
    <dsp:sp modelId="{E4D769E1-E058-46D4-85DF-C438EF29B3D3}">
      <dsp:nvSpPr>
        <dsp:cNvPr id="0" name=""/>
        <dsp:cNvSpPr/>
      </dsp:nvSpPr>
      <dsp:spPr>
        <a:xfrm>
          <a:off x="542759" y="2279354"/>
          <a:ext cx="10530175" cy="1957655"/>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96000" tIns="76200" rIns="76200" bIns="76200" numCol="1" spcCol="1270" anchor="ctr" anchorCtr="0">
          <a:noAutofit/>
        </a:bodyPr>
        <a:lstStyle/>
        <a:p>
          <a:pPr marL="0" lvl="0" indent="0" algn="ctr" defTabSz="889000">
            <a:lnSpc>
              <a:spcPct val="90000"/>
            </a:lnSpc>
            <a:spcBef>
              <a:spcPct val="0"/>
            </a:spcBef>
            <a:spcAft>
              <a:spcPct val="35000"/>
            </a:spcAft>
            <a:buNone/>
          </a:pPr>
          <a:r>
            <a:rPr kumimoji="1" lang="es-ES" sz="2000" kern="1200" dirty="0">
              <a:latin typeface="Helvetica" panose="020B0604020202020204" pitchFamily="34" charset="0"/>
              <a:cs typeface="Helvetica" panose="020B0604020202020204" pitchFamily="34" charset="0"/>
            </a:rPr>
            <a:t>Tanto si tu producto tiene un público bien definido, como si tu producto es para un amplio sector de la población, deberás tener presente al usuario potencial de lo que estás creando, de cualquier otra manera, sólo crearás tu software para alguien como tú… y  ya sabes que no hay muchos de esos… </a:t>
          </a:r>
          <a:endParaRPr lang="en-US" sz="2000" kern="1200" dirty="0">
            <a:latin typeface="Helvetica" panose="020B0604020202020204" pitchFamily="34" charset="0"/>
            <a:cs typeface="Helvetica" panose="020B0604020202020204" pitchFamily="34" charset="0"/>
          </a:endParaRPr>
        </a:p>
      </dsp:txBody>
      <dsp:txXfrm>
        <a:off x="600097" y="2336692"/>
        <a:ext cx="8169340" cy="1842979"/>
      </dsp:txXfrm>
    </dsp:sp>
    <dsp:sp modelId="{6F07F769-C9CF-4F02-A632-19D55001D8F7}">
      <dsp:nvSpPr>
        <dsp:cNvPr id="0" name=""/>
        <dsp:cNvSpPr/>
      </dsp:nvSpPr>
      <dsp:spPr>
        <a:xfrm>
          <a:off x="1069113" y="4424116"/>
          <a:ext cx="10881381" cy="2195353"/>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60000" tIns="76200" rIns="0" bIns="76200" numCol="1" spcCol="1270" anchor="t" anchorCtr="1">
          <a:noAutofit/>
        </a:bodyPr>
        <a:lstStyle/>
        <a:p>
          <a:pPr marL="0" lvl="0" indent="0" algn="ctr" defTabSz="889000">
            <a:lnSpc>
              <a:spcPct val="90000"/>
            </a:lnSpc>
            <a:spcBef>
              <a:spcPct val="0"/>
            </a:spcBef>
            <a:spcAft>
              <a:spcPct val="35000"/>
            </a:spcAft>
            <a:buNone/>
          </a:pPr>
          <a:r>
            <a:rPr kumimoji="1" lang="es-ES" sz="2000" kern="1200" dirty="0">
              <a:latin typeface="Helvetica" panose="020B0604020202020204" pitchFamily="34" charset="0"/>
              <a:cs typeface="Helvetica" panose="020B0604020202020204" pitchFamily="34" charset="0"/>
            </a:rPr>
            <a:t>Existen numerosas </a:t>
          </a:r>
          <a:r>
            <a:rPr kumimoji="1" lang="es-ES" sz="2000" b="1" kern="1200" dirty="0">
              <a:latin typeface="Helvetica" panose="020B0604020202020204" pitchFamily="34" charset="0"/>
              <a:cs typeface="Helvetica" panose="020B0604020202020204" pitchFamily="34" charset="0"/>
            </a:rPr>
            <a:t>herramientas</a:t>
          </a:r>
          <a:r>
            <a:rPr kumimoji="1" lang="es-ES" sz="2000" kern="1200" dirty="0">
              <a:latin typeface="Helvetica" panose="020B0604020202020204" pitchFamily="34" charset="0"/>
              <a:cs typeface="Helvetica" panose="020B0604020202020204" pitchFamily="34" charset="0"/>
            </a:rPr>
            <a:t> para </a:t>
          </a:r>
          <a:r>
            <a:rPr kumimoji="1" lang="es-ES" sz="2000" b="1" kern="1200" dirty="0">
              <a:latin typeface="Helvetica" panose="020B0604020202020204" pitchFamily="34" charset="0"/>
              <a:cs typeface="Helvetica" panose="020B0604020202020204" pitchFamily="34" charset="0"/>
            </a:rPr>
            <a:t>determinar</a:t>
          </a:r>
          <a:r>
            <a:rPr kumimoji="1" lang="es-ES" sz="2000" kern="1200" dirty="0">
              <a:latin typeface="Helvetica" panose="020B0604020202020204" pitchFamily="34" charset="0"/>
              <a:cs typeface="Helvetica" panose="020B0604020202020204" pitchFamily="34" charset="0"/>
            </a:rPr>
            <a:t> un </a:t>
          </a:r>
          <a:r>
            <a:rPr kumimoji="1" lang="es-ES" sz="2000" b="1" kern="1200" dirty="0">
              <a:latin typeface="Helvetica" panose="020B0604020202020204" pitchFamily="34" charset="0"/>
              <a:cs typeface="Helvetica" panose="020B0604020202020204" pitchFamily="34" charset="0"/>
            </a:rPr>
            <a:t>usuario</a:t>
          </a:r>
          <a:r>
            <a:rPr kumimoji="1" lang="es-ES" sz="2000" kern="1200" dirty="0">
              <a:latin typeface="Helvetica" panose="020B0604020202020204" pitchFamily="34" charset="0"/>
              <a:cs typeface="Helvetica" panose="020B0604020202020204" pitchFamily="34" charset="0"/>
            </a:rPr>
            <a:t>/</a:t>
          </a:r>
          <a:r>
            <a:rPr kumimoji="1" lang="es-ES" sz="2000" b="1" kern="1200" dirty="0">
              <a:latin typeface="Helvetica" panose="020B0604020202020204" pitchFamily="34" charset="0"/>
              <a:cs typeface="Helvetica" panose="020B0604020202020204" pitchFamily="34" charset="0"/>
            </a:rPr>
            <a:t>cliente</a:t>
          </a:r>
          <a:r>
            <a:rPr kumimoji="1" lang="es-ES" sz="2000" kern="1200" dirty="0">
              <a:latin typeface="Helvetica" panose="020B0604020202020204" pitchFamily="34" charset="0"/>
              <a:cs typeface="Helvetica" panose="020B0604020202020204" pitchFamily="34" charset="0"/>
            </a:rPr>
            <a:t> </a:t>
          </a:r>
          <a:r>
            <a:rPr kumimoji="1" lang="es-ES" sz="2000" b="1" kern="1200" dirty="0">
              <a:latin typeface="Helvetica" panose="020B0604020202020204" pitchFamily="34" charset="0"/>
              <a:cs typeface="Helvetica" panose="020B0604020202020204" pitchFamily="34" charset="0"/>
            </a:rPr>
            <a:t>objetivo</a:t>
          </a:r>
          <a:r>
            <a:rPr kumimoji="1" lang="es-ES" sz="2000" kern="1200" dirty="0">
              <a:latin typeface="Helvetica" panose="020B0604020202020204" pitchFamily="34" charset="0"/>
              <a:cs typeface="Helvetica" panose="020B0604020202020204" pitchFamily="34" charset="0"/>
            </a:rPr>
            <a:t> y, una vez definido, el diseño tiene más garantías de ser usable para ese tipo de cliente. Y no solo eso, te ayudará a concretar mejor qué quieres que haga tu producto y de qué manera.  Un poco más adelante hablaremos de cómo dar el siguiente paso después de saber a quién nos dirigimos para que nuestra implementación sea la mejor posible.</a:t>
          </a:r>
          <a:endParaRPr lang="en-US" sz="2000" kern="1200" dirty="0">
            <a:latin typeface="Helvetica" panose="020B0604020202020204" pitchFamily="34" charset="0"/>
            <a:cs typeface="Helvetica" panose="020B0604020202020204" pitchFamily="34" charset="0"/>
          </a:endParaRPr>
        </a:p>
      </dsp:txBody>
      <dsp:txXfrm>
        <a:off x="1133413" y="4488416"/>
        <a:ext cx="8431708" cy="2066753"/>
      </dsp:txXfrm>
    </dsp:sp>
    <dsp:sp modelId="{1B2AA0D4-9EC3-49AF-AC6A-78C51D143EDA}">
      <dsp:nvSpPr>
        <dsp:cNvPr id="0" name=""/>
        <dsp:cNvSpPr/>
      </dsp:nvSpPr>
      <dsp:spPr>
        <a:xfrm>
          <a:off x="8724658" y="1479979"/>
          <a:ext cx="1272475" cy="1272475"/>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10965" y="1479979"/>
        <a:ext cx="699861" cy="957537"/>
      </dsp:txXfrm>
    </dsp:sp>
    <dsp:sp modelId="{DF135829-1448-4021-8C14-C5C578BEF076}">
      <dsp:nvSpPr>
        <dsp:cNvPr id="0" name=""/>
        <dsp:cNvSpPr/>
      </dsp:nvSpPr>
      <dsp:spPr>
        <a:xfrm>
          <a:off x="9622363" y="3750859"/>
          <a:ext cx="1272475" cy="1272475"/>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908670" y="3750859"/>
        <a:ext cx="699861" cy="9575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4E65A-050C-424E-BF07-1550BCAE8541}">
      <dsp:nvSpPr>
        <dsp:cNvPr id="0" name=""/>
        <dsp:cNvSpPr/>
      </dsp:nvSpPr>
      <dsp:spPr>
        <a:xfrm>
          <a:off x="461109" y="1121449"/>
          <a:ext cx="1166625" cy="116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48552-5C6D-4E15-83B8-291931E206D7}">
      <dsp:nvSpPr>
        <dsp:cNvPr id="0" name=""/>
        <dsp:cNvSpPr/>
      </dsp:nvSpPr>
      <dsp:spPr>
        <a:xfrm>
          <a:off x="709734" y="1370074"/>
          <a:ext cx="669375" cy="66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a:glow rad="127000">
            <a:srgbClr val="001F3F"/>
          </a:glow>
        </a:effectLst>
      </dsp:spPr>
      <dsp:style>
        <a:lnRef idx="2">
          <a:scrgbClr r="0" g="0" b="0"/>
        </a:lnRef>
        <a:fillRef idx="1">
          <a:scrgbClr r="0" g="0" b="0"/>
        </a:fillRef>
        <a:effectRef idx="0">
          <a:scrgbClr r="0" g="0" b="0"/>
        </a:effectRef>
        <a:fontRef idx="minor">
          <a:schemeClr val="lt1"/>
        </a:fontRef>
      </dsp:style>
    </dsp:sp>
    <dsp:sp modelId="{897F29B0-14B6-48A7-94FF-CBFFA33A9225}">
      <dsp:nvSpPr>
        <dsp:cNvPr id="0" name=""/>
        <dsp:cNvSpPr/>
      </dsp:nvSpPr>
      <dsp:spPr>
        <a:xfrm>
          <a:off x="88172" y="2651449"/>
          <a:ext cx="19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kumimoji="1" lang="es-ES" sz="1300" kern="1200" dirty="0">
              <a:latin typeface="Helvetica" panose="020B0604020202020204" pitchFamily="34" charset="0"/>
              <a:cs typeface="Helvetica" panose="020B0604020202020204" pitchFamily="34" charset="0"/>
            </a:rPr>
            <a:t>Objetivos del desarrollo</a:t>
          </a:r>
          <a:endParaRPr lang="en-US" sz="1300" kern="1200" dirty="0">
            <a:latin typeface="Helvetica" panose="020B0604020202020204" pitchFamily="34" charset="0"/>
            <a:cs typeface="Helvetica" panose="020B0604020202020204" pitchFamily="34" charset="0"/>
          </a:endParaRPr>
        </a:p>
      </dsp:txBody>
      <dsp:txXfrm>
        <a:off x="88172" y="2651449"/>
        <a:ext cx="1912500" cy="720000"/>
      </dsp:txXfrm>
    </dsp:sp>
    <dsp:sp modelId="{F36267A0-1C08-4335-84AC-B837AF032F4C}">
      <dsp:nvSpPr>
        <dsp:cNvPr id="0" name=""/>
        <dsp:cNvSpPr/>
      </dsp:nvSpPr>
      <dsp:spPr>
        <a:xfrm>
          <a:off x="2708297" y="1121449"/>
          <a:ext cx="1166625" cy="116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42099-9EE9-41BC-B716-8C7AEE4951F3}">
      <dsp:nvSpPr>
        <dsp:cNvPr id="0" name=""/>
        <dsp:cNvSpPr/>
      </dsp:nvSpPr>
      <dsp:spPr>
        <a:xfrm>
          <a:off x="2956922" y="1370074"/>
          <a:ext cx="669375" cy="66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a:glow rad="127000">
            <a:srgbClr val="001F3F"/>
          </a:glow>
        </a:effectLst>
      </dsp:spPr>
      <dsp:style>
        <a:lnRef idx="2">
          <a:scrgbClr r="0" g="0" b="0"/>
        </a:lnRef>
        <a:fillRef idx="1">
          <a:scrgbClr r="0" g="0" b="0"/>
        </a:fillRef>
        <a:effectRef idx="0">
          <a:scrgbClr r="0" g="0" b="0"/>
        </a:effectRef>
        <a:fontRef idx="minor">
          <a:schemeClr val="lt1"/>
        </a:fontRef>
      </dsp:style>
    </dsp:sp>
    <dsp:sp modelId="{7846E416-51FE-428F-8B16-B7270914BDAA}">
      <dsp:nvSpPr>
        <dsp:cNvPr id="0" name=""/>
        <dsp:cNvSpPr/>
      </dsp:nvSpPr>
      <dsp:spPr>
        <a:xfrm>
          <a:off x="2335359" y="2651449"/>
          <a:ext cx="19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kumimoji="1" lang="es-ES" sz="1300" kern="1200" dirty="0">
              <a:latin typeface="Helvetica" panose="020B0604020202020204" pitchFamily="34" charset="0"/>
              <a:cs typeface="Helvetica" panose="020B0604020202020204" pitchFamily="34" charset="0"/>
            </a:rPr>
            <a:t>Características de los usuarios objetivo</a:t>
          </a:r>
          <a:endParaRPr lang="en-US" sz="1300" kern="1200" dirty="0">
            <a:latin typeface="Helvetica" panose="020B0604020202020204" pitchFamily="34" charset="0"/>
            <a:cs typeface="Helvetica" panose="020B0604020202020204" pitchFamily="34" charset="0"/>
          </a:endParaRPr>
        </a:p>
      </dsp:txBody>
      <dsp:txXfrm>
        <a:off x="2335359" y="2651449"/>
        <a:ext cx="1912500" cy="720000"/>
      </dsp:txXfrm>
    </dsp:sp>
    <dsp:sp modelId="{7D23EBE9-6A19-4612-A63C-AF11EE468419}">
      <dsp:nvSpPr>
        <dsp:cNvPr id="0" name=""/>
        <dsp:cNvSpPr/>
      </dsp:nvSpPr>
      <dsp:spPr>
        <a:xfrm>
          <a:off x="4955485" y="1121449"/>
          <a:ext cx="1166625" cy="116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053442-4352-41E2-BD68-C6ECCDBCA9B4}">
      <dsp:nvSpPr>
        <dsp:cNvPr id="0" name=""/>
        <dsp:cNvSpPr/>
      </dsp:nvSpPr>
      <dsp:spPr>
        <a:xfrm>
          <a:off x="5204110" y="1370074"/>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a:glow rad="127000">
            <a:srgbClr val="001F3F"/>
          </a:glow>
        </a:effectLst>
      </dsp:spPr>
      <dsp:style>
        <a:lnRef idx="2">
          <a:scrgbClr r="0" g="0" b="0"/>
        </a:lnRef>
        <a:fillRef idx="1">
          <a:scrgbClr r="0" g="0" b="0"/>
        </a:fillRef>
        <a:effectRef idx="0">
          <a:scrgbClr r="0" g="0" b="0"/>
        </a:effectRef>
        <a:fontRef idx="minor">
          <a:schemeClr val="lt1"/>
        </a:fontRef>
      </dsp:style>
    </dsp:sp>
    <dsp:sp modelId="{D5DED40C-3E26-4DC2-9420-23139F17085A}">
      <dsp:nvSpPr>
        <dsp:cNvPr id="0" name=""/>
        <dsp:cNvSpPr/>
      </dsp:nvSpPr>
      <dsp:spPr>
        <a:xfrm>
          <a:off x="4582547" y="2651449"/>
          <a:ext cx="19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kumimoji="1" lang="es-ES" sz="1300" kern="1200" dirty="0">
              <a:latin typeface="Helvetica" panose="020B0604020202020204" pitchFamily="34" charset="0"/>
              <a:cs typeface="Helvetica" panose="020B0604020202020204" pitchFamily="34" charset="0"/>
            </a:rPr>
            <a:t>Requisitos técnicos y presupuesto del desarrollo</a:t>
          </a:r>
          <a:endParaRPr lang="en-US" sz="1300" kern="1200" dirty="0">
            <a:latin typeface="Helvetica" panose="020B0604020202020204" pitchFamily="34" charset="0"/>
            <a:cs typeface="Helvetica" panose="020B0604020202020204" pitchFamily="34" charset="0"/>
          </a:endParaRPr>
        </a:p>
      </dsp:txBody>
      <dsp:txXfrm>
        <a:off x="4582547" y="2651449"/>
        <a:ext cx="19125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4E65A-050C-424E-BF07-1550BCAE8541}">
      <dsp:nvSpPr>
        <dsp:cNvPr id="0" name=""/>
        <dsp:cNvSpPr/>
      </dsp:nvSpPr>
      <dsp:spPr>
        <a:xfrm>
          <a:off x="2356056" y="76802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48552-5C6D-4E15-83B8-291931E206D7}">
      <dsp:nvSpPr>
        <dsp:cNvPr id="0" name=""/>
        <dsp:cNvSpPr/>
      </dsp:nvSpPr>
      <dsp:spPr>
        <a:xfrm>
          <a:off x="2824056" y="123602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a:glow rad="127000">
            <a:srgbClr val="001F3F"/>
          </a:glow>
        </a:effectLst>
      </dsp:spPr>
      <dsp:style>
        <a:lnRef idx="2">
          <a:scrgbClr r="0" g="0" b="0"/>
        </a:lnRef>
        <a:fillRef idx="1">
          <a:scrgbClr r="0" g="0" b="0"/>
        </a:fillRef>
        <a:effectRef idx="0">
          <a:scrgbClr r="0" g="0" b="0"/>
        </a:effectRef>
        <a:fontRef idx="minor">
          <a:schemeClr val="lt1"/>
        </a:fontRef>
      </dsp:style>
    </dsp:sp>
    <dsp:sp modelId="{897F29B0-14B6-48A7-94FF-CBFFA33A9225}">
      <dsp:nvSpPr>
        <dsp:cNvPr id="0" name=""/>
        <dsp:cNvSpPr/>
      </dsp:nvSpPr>
      <dsp:spPr>
        <a:xfrm>
          <a:off x="1654056" y="364802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kumimoji="1" lang="es-ES" sz="2400" kern="1200" dirty="0">
              <a:latin typeface="Helvetica" panose="020B0604020202020204" pitchFamily="34" charset="0"/>
              <a:cs typeface="Helvetica" panose="020B0604020202020204" pitchFamily="34" charset="0"/>
            </a:rPr>
            <a:t>Objetivos del desarrollo</a:t>
          </a:r>
          <a:endParaRPr lang="en-US" sz="2400" kern="1200" dirty="0">
            <a:latin typeface="Helvetica" panose="020B0604020202020204" pitchFamily="34" charset="0"/>
            <a:cs typeface="Helvetica" panose="020B0604020202020204" pitchFamily="34" charset="0"/>
          </a:endParaRPr>
        </a:p>
      </dsp:txBody>
      <dsp:txXfrm>
        <a:off x="1654056" y="3648028"/>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4E65A-050C-424E-BF07-1550BCAE8541}">
      <dsp:nvSpPr>
        <dsp:cNvPr id="0" name=""/>
        <dsp:cNvSpPr/>
      </dsp:nvSpPr>
      <dsp:spPr>
        <a:xfrm>
          <a:off x="2356056" y="76802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48552-5C6D-4E15-83B8-291931E206D7}">
      <dsp:nvSpPr>
        <dsp:cNvPr id="0" name=""/>
        <dsp:cNvSpPr/>
      </dsp:nvSpPr>
      <dsp:spPr>
        <a:xfrm>
          <a:off x="2824056" y="1236028"/>
          <a:ext cx="1260000" cy="1260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a:glow rad="127000">
            <a:srgbClr val="001F3F"/>
          </a:glow>
        </a:effectLst>
      </dsp:spPr>
      <dsp:style>
        <a:lnRef idx="2">
          <a:scrgbClr r="0" g="0" b="0"/>
        </a:lnRef>
        <a:fillRef idx="1">
          <a:scrgbClr r="0" g="0" b="0"/>
        </a:fillRef>
        <a:effectRef idx="0">
          <a:scrgbClr r="0" g="0" b="0"/>
        </a:effectRef>
        <a:fontRef idx="minor">
          <a:schemeClr val="lt1"/>
        </a:fontRef>
      </dsp:style>
    </dsp:sp>
    <dsp:sp modelId="{897F29B0-14B6-48A7-94FF-CBFFA33A9225}">
      <dsp:nvSpPr>
        <dsp:cNvPr id="0" name=""/>
        <dsp:cNvSpPr/>
      </dsp:nvSpPr>
      <dsp:spPr>
        <a:xfrm>
          <a:off x="1740421" y="345281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kumimoji="1" lang="es-ES" sz="2200" kern="1200" dirty="0">
              <a:latin typeface="Helvetica" panose="020B0604020202020204" pitchFamily="34" charset="0"/>
              <a:cs typeface="Helvetica" panose="020B0604020202020204" pitchFamily="34" charset="0"/>
            </a:rPr>
            <a:t>CARACTERÍSTICAS DE LOS USUARIOS OBJETIVO</a:t>
          </a:r>
          <a:endParaRPr lang="en-US" sz="2200" kern="1200" dirty="0">
            <a:latin typeface="Helvetica" panose="020B0604020202020204" pitchFamily="34" charset="0"/>
            <a:cs typeface="Helvetica" panose="020B0604020202020204" pitchFamily="34" charset="0"/>
          </a:endParaRPr>
        </a:p>
      </dsp:txBody>
      <dsp:txXfrm>
        <a:off x="1740421" y="3452814"/>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4E65A-050C-424E-BF07-1550BCAE8541}">
      <dsp:nvSpPr>
        <dsp:cNvPr id="0" name=""/>
        <dsp:cNvSpPr/>
      </dsp:nvSpPr>
      <dsp:spPr>
        <a:xfrm>
          <a:off x="2356056" y="76802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48552-5C6D-4E15-83B8-291931E206D7}">
      <dsp:nvSpPr>
        <dsp:cNvPr id="0" name=""/>
        <dsp:cNvSpPr/>
      </dsp:nvSpPr>
      <dsp:spPr>
        <a:xfrm>
          <a:off x="2824056" y="1236028"/>
          <a:ext cx="1260000" cy="1260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a:glow rad="127000">
            <a:srgbClr val="001F3F"/>
          </a:glow>
        </a:effectLst>
      </dsp:spPr>
      <dsp:style>
        <a:lnRef idx="2">
          <a:scrgbClr r="0" g="0" b="0"/>
        </a:lnRef>
        <a:fillRef idx="1">
          <a:scrgbClr r="0" g="0" b="0"/>
        </a:fillRef>
        <a:effectRef idx="0">
          <a:scrgbClr r="0" g="0" b="0"/>
        </a:effectRef>
        <a:fontRef idx="minor">
          <a:schemeClr val="lt1"/>
        </a:fontRef>
      </dsp:style>
    </dsp:sp>
    <dsp:sp modelId="{897F29B0-14B6-48A7-94FF-CBFFA33A9225}">
      <dsp:nvSpPr>
        <dsp:cNvPr id="0" name=""/>
        <dsp:cNvSpPr/>
      </dsp:nvSpPr>
      <dsp:spPr>
        <a:xfrm>
          <a:off x="1740421" y="3452814"/>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kumimoji="1" lang="es-ES" sz="2200" kern="1200" dirty="0">
              <a:latin typeface="Helvetica" panose="020B0604020202020204" pitchFamily="34" charset="0"/>
              <a:cs typeface="Helvetica" panose="020B0604020202020204" pitchFamily="34" charset="0"/>
            </a:rPr>
            <a:t>CARACTERÍSTICAS DE LOS USUARIOS OBJETIVO</a:t>
          </a:r>
          <a:endParaRPr lang="en-US" sz="2200" kern="1200" dirty="0">
            <a:latin typeface="Helvetica" panose="020B0604020202020204" pitchFamily="34" charset="0"/>
            <a:cs typeface="Helvetica" panose="020B0604020202020204" pitchFamily="34" charset="0"/>
          </a:endParaRPr>
        </a:p>
      </dsp:txBody>
      <dsp:txXfrm>
        <a:off x="1740421" y="3452814"/>
        <a:ext cx="36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4E65A-050C-424E-BF07-1550BCAE8541}">
      <dsp:nvSpPr>
        <dsp:cNvPr id="0" name=""/>
        <dsp:cNvSpPr/>
      </dsp:nvSpPr>
      <dsp:spPr>
        <a:xfrm>
          <a:off x="2356056" y="66677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48552-5C6D-4E15-83B8-291931E206D7}">
      <dsp:nvSpPr>
        <dsp:cNvPr id="0" name=""/>
        <dsp:cNvSpPr/>
      </dsp:nvSpPr>
      <dsp:spPr>
        <a:xfrm>
          <a:off x="2824056" y="1134778"/>
          <a:ext cx="1260000" cy="1260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a:glow rad="127000">
            <a:srgbClr val="001F3F"/>
          </a:glow>
        </a:effectLst>
      </dsp:spPr>
      <dsp:style>
        <a:lnRef idx="2">
          <a:scrgbClr r="0" g="0" b="0"/>
        </a:lnRef>
        <a:fillRef idx="1">
          <a:scrgbClr r="0" g="0" b="0"/>
        </a:fillRef>
        <a:effectRef idx="0">
          <a:scrgbClr r="0" g="0" b="0"/>
        </a:effectRef>
        <a:fontRef idx="minor">
          <a:schemeClr val="lt1"/>
        </a:fontRef>
      </dsp:style>
    </dsp:sp>
    <dsp:sp modelId="{897F29B0-14B6-48A7-94FF-CBFFA33A9225}">
      <dsp:nvSpPr>
        <dsp:cNvPr id="0" name=""/>
        <dsp:cNvSpPr/>
      </dsp:nvSpPr>
      <dsp:spPr>
        <a:xfrm>
          <a:off x="1740421" y="3296661"/>
          <a:ext cx="36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kumimoji="1" lang="es-ES" sz="2100" kern="1200" dirty="0">
              <a:latin typeface="Helvetica" panose="020B0604020202020204" pitchFamily="34" charset="0"/>
              <a:cs typeface="Helvetica" panose="020B0604020202020204" pitchFamily="34" charset="0"/>
            </a:rPr>
            <a:t>Requisitos técnicos y presupuesto del desarrollo </a:t>
          </a:r>
          <a:endParaRPr lang="en-US" sz="2100" kern="1200" dirty="0">
            <a:latin typeface="Helvetica" panose="020B0604020202020204" pitchFamily="34" charset="0"/>
            <a:cs typeface="Helvetica" panose="020B0604020202020204" pitchFamily="34" charset="0"/>
          </a:endParaRPr>
        </a:p>
      </dsp:txBody>
      <dsp:txXfrm>
        <a:off x="1740421" y="3296661"/>
        <a:ext cx="3600000" cy="922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4E65A-050C-424E-BF07-1550BCAE8541}">
      <dsp:nvSpPr>
        <dsp:cNvPr id="0" name=""/>
        <dsp:cNvSpPr/>
      </dsp:nvSpPr>
      <dsp:spPr>
        <a:xfrm>
          <a:off x="2356056" y="66677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48552-5C6D-4E15-83B8-291931E206D7}">
      <dsp:nvSpPr>
        <dsp:cNvPr id="0" name=""/>
        <dsp:cNvSpPr/>
      </dsp:nvSpPr>
      <dsp:spPr>
        <a:xfrm>
          <a:off x="2824056" y="1134778"/>
          <a:ext cx="1260000" cy="1260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a:glow rad="127000">
            <a:srgbClr val="001F3F"/>
          </a:glow>
        </a:effectLst>
      </dsp:spPr>
      <dsp:style>
        <a:lnRef idx="2">
          <a:scrgbClr r="0" g="0" b="0"/>
        </a:lnRef>
        <a:fillRef idx="1">
          <a:scrgbClr r="0" g="0" b="0"/>
        </a:fillRef>
        <a:effectRef idx="0">
          <a:scrgbClr r="0" g="0" b="0"/>
        </a:effectRef>
        <a:fontRef idx="minor">
          <a:schemeClr val="lt1"/>
        </a:fontRef>
      </dsp:style>
    </dsp:sp>
    <dsp:sp modelId="{897F29B0-14B6-48A7-94FF-CBFFA33A9225}">
      <dsp:nvSpPr>
        <dsp:cNvPr id="0" name=""/>
        <dsp:cNvSpPr/>
      </dsp:nvSpPr>
      <dsp:spPr>
        <a:xfrm>
          <a:off x="1740421" y="3296661"/>
          <a:ext cx="36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kumimoji="1" lang="es-ES" sz="2100" kern="1200" dirty="0">
              <a:latin typeface="Helvetica" panose="020B0604020202020204" pitchFamily="34" charset="0"/>
              <a:cs typeface="Helvetica" panose="020B0604020202020204" pitchFamily="34" charset="0"/>
            </a:rPr>
            <a:t>Requisitos técnicos y presupuesto del desarrollo </a:t>
          </a:r>
          <a:endParaRPr lang="en-US" sz="2100" kern="1200" dirty="0">
            <a:latin typeface="Helvetica" panose="020B0604020202020204" pitchFamily="34" charset="0"/>
            <a:cs typeface="Helvetica" panose="020B0604020202020204" pitchFamily="34" charset="0"/>
          </a:endParaRPr>
        </a:p>
      </dsp:txBody>
      <dsp:txXfrm>
        <a:off x="1740421" y="3296661"/>
        <a:ext cx="36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4E65A-050C-424E-BF07-1550BCAE8541}">
      <dsp:nvSpPr>
        <dsp:cNvPr id="0" name=""/>
        <dsp:cNvSpPr/>
      </dsp:nvSpPr>
      <dsp:spPr>
        <a:xfrm>
          <a:off x="2356056" y="666778"/>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48552-5C6D-4E15-83B8-291931E206D7}">
      <dsp:nvSpPr>
        <dsp:cNvPr id="0" name=""/>
        <dsp:cNvSpPr/>
      </dsp:nvSpPr>
      <dsp:spPr>
        <a:xfrm>
          <a:off x="2824056" y="1134778"/>
          <a:ext cx="1260000" cy="1260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a:glow rad="127000">
            <a:srgbClr val="001F3F"/>
          </a:glow>
        </a:effectLst>
      </dsp:spPr>
      <dsp:style>
        <a:lnRef idx="2">
          <a:scrgbClr r="0" g="0" b="0"/>
        </a:lnRef>
        <a:fillRef idx="1">
          <a:scrgbClr r="0" g="0" b="0"/>
        </a:fillRef>
        <a:effectRef idx="0">
          <a:scrgbClr r="0" g="0" b="0"/>
        </a:effectRef>
        <a:fontRef idx="minor">
          <a:schemeClr val="lt1"/>
        </a:fontRef>
      </dsp:style>
    </dsp:sp>
    <dsp:sp modelId="{897F29B0-14B6-48A7-94FF-CBFFA33A9225}">
      <dsp:nvSpPr>
        <dsp:cNvPr id="0" name=""/>
        <dsp:cNvSpPr/>
      </dsp:nvSpPr>
      <dsp:spPr>
        <a:xfrm>
          <a:off x="1740421" y="3296661"/>
          <a:ext cx="36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kumimoji="1" lang="es-ES" sz="2100" kern="1200" dirty="0">
              <a:latin typeface="Helvetica" panose="020B0604020202020204" pitchFamily="34" charset="0"/>
              <a:cs typeface="Helvetica" panose="020B0604020202020204" pitchFamily="34" charset="0"/>
            </a:rPr>
            <a:t>Requisitos técnicos y presupuesto del desarrollo </a:t>
          </a:r>
          <a:endParaRPr lang="en-US" sz="2100" kern="1200" dirty="0">
            <a:latin typeface="Helvetica" panose="020B0604020202020204" pitchFamily="34" charset="0"/>
            <a:cs typeface="Helvetica" panose="020B0604020202020204" pitchFamily="34" charset="0"/>
          </a:endParaRPr>
        </a:p>
      </dsp:txBody>
      <dsp:txXfrm>
        <a:off x="1740421" y="3296661"/>
        <a:ext cx="3600000" cy="9225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Tuesday, October 10,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14823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Tuesday, October 10,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228837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Tuesday, October 10,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279857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Tuesday, October 10,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83611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Tuesday, October 10,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85823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Tuesday, October 10,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633036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Tuesday, October 10,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88884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Tuesday, October 10,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314108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Tuesday, October 10,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30154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Tuesday, October 10,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93429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Tuesday, October 10,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412655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F3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Tuesday, October 10,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‹Nº›</a:t>
            </a:fld>
            <a:endParaRPr lang="en-US"/>
          </a:p>
        </p:txBody>
      </p:sp>
    </p:spTree>
    <p:extLst>
      <p:ext uri="{BB962C8B-B14F-4D97-AF65-F5344CB8AC3E}">
        <p14:creationId xmlns:p14="http://schemas.microsoft.com/office/powerpoint/2010/main" val="23986742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hyperlink" Target="https://lucidspark.com/es/crea/mapas-conceptuales-online" TargetMode="External"/><Relationship Id="rId7" Type="http://schemas.openxmlformats.org/officeDocument/2006/relationships/image" Target="../media/image55.jpeg"/><Relationship Id="rId2" Type="http://schemas.openxmlformats.org/officeDocument/2006/relationships/hyperlink" Target="https://lucid.app/es/pricing/lucidchart?referer=https%3A%2F%2Fwww.lucidchart.com%2F#/pricing/chart" TargetMode="External"/><Relationship Id="rId1" Type="http://schemas.openxmlformats.org/officeDocument/2006/relationships/slideLayout" Target="../slideLayouts/slideLayout7.xml"/><Relationship Id="rId6" Type="http://schemas.openxmlformats.org/officeDocument/2006/relationships/hyperlink" Target="https://creately.com/" TargetMode="External"/><Relationship Id="rId5" Type="http://schemas.openxmlformats.org/officeDocument/2006/relationships/hyperlink" Target="https://miro.com/es/mapa-conceptual/" TargetMode="External"/><Relationship Id="rId4" Type="http://schemas.openxmlformats.org/officeDocument/2006/relationships/hyperlink" Target="http://www.canva.co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lucidchart.com/blog/es/como-crear-mapas-de-experiencia-del-cliente" TargetMode="Externa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balsamiq.com/wireframes/" TargetMode="External"/><Relationship Id="rId2" Type="http://schemas.openxmlformats.org/officeDocument/2006/relationships/hyperlink" Target="http://www.figma.com/" TargetMode="External"/><Relationship Id="rId1" Type="http://schemas.openxmlformats.org/officeDocument/2006/relationships/slideLayout" Target="../slideLayouts/slideLayout7.xml"/><Relationship Id="rId6" Type="http://schemas.openxmlformats.org/officeDocument/2006/relationships/hyperlink" Target="https://www.justinmind.com/free-wireframe-tool" TargetMode="External"/><Relationship Id="rId5" Type="http://schemas.openxmlformats.org/officeDocument/2006/relationships/hyperlink" Target="https://www.sketch.com/" TargetMode="External"/><Relationship Id="rId4" Type="http://schemas.openxmlformats.org/officeDocument/2006/relationships/hyperlink" Target="https://wireframe.cc/"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marvelapp.com/pricing" TargetMode="Externa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qtCEoGyfsxk&amp;ab_channel=RickyPage" TargetMode="External"/><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www.scrum.org/resources/blog/como-puedo-hacer-un-presupuesto-en-agile" TargetMode="Externa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 name="Título 1">
            <a:extLst>
              <a:ext uri="{FF2B5EF4-FFF2-40B4-BE49-F238E27FC236}">
                <a16:creationId xmlns:a16="http://schemas.microsoft.com/office/drawing/2014/main" id="{4D6E9FB0-4210-333E-43F2-F05CAA361953}"/>
              </a:ext>
            </a:extLst>
          </p:cNvPr>
          <p:cNvSpPr>
            <a:spLocks noGrp="1"/>
          </p:cNvSpPr>
          <p:nvPr>
            <p:ph type="ctrTitle"/>
          </p:nvPr>
        </p:nvSpPr>
        <p:spPr>
          <a:xfrm>
            <a:off x="550864" y="1051551"/>
            <a:ext cx="3565524" cy="2384898"/>
          </a:xfrm>
        </p:spPr>
        <p:txBody>
          <a:bodyPr anchor="b">
            <a:normAutofit/>
          </a:bodyPr>
          <a:lstStyle/>
          <a:p>
            <a:r>
              <a:rPr lang="es-ES" sz="6000" dirty="0"/>
              <a:t>Diseño de interfaces</a:t>
            </a:r>
          </a:p>
        </p:txBody>
      </p:sp>
      <p:grpSp>
        <p:nvGrpSpPr>
          <p:cNvPr id="11"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pic>
        <p:nvPicPr>
          <p:cNvPr id="4" name="Picture 3" descr="Mano y cinco estrellas">
            <a:extLst>
              <a:ext uri="{FF2B5EF4-FFF2-40B4-BE49-F238E27FC236}">
                <a16:creationId xmlns:a16="http://schemas.microsoft.com/office/drawing/2014/main" id="{DD1EB6FA-C1B2-76D8-1C26-3AAF093BB571}"/>
              </a:ext>
            </a:extLst>
          </p:cNvPr>
          <p:cNvPicPr>
            <a:picLocks noChangeAspect="1"/>
          </p:cNvPicPr>
          <p:nvPr/>
        </p:nvPicPr>
        <p:blipFill>
          <a:blip r:embed="rId2">
            <a:extLst>
              <a:ext uri="{28A0092B-C50C-407E-A947-70E740481C1C}">
                <a14:useLocalDpi xmlns:a14="http://schemas.microsoft.com/office/drawing/2010/main" val="0"/>
              </a:ext>
            </a:extLst>
          </a:blip>
          <a:srcRect l="13791" r="1379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cxnSp>
        <p:nvCxnSpPr>
          <p:cNvPr id="6" name="Conector recto 5">
            <a:extLst>
              <a:ext uri="{FF2B5EF4-FFF2-40B4-BE49-F238E27FC236}">
                <a16:creationId xmlns:a16="http://schemas.microsoft.com/office/drawing/2014/main" id="{44457C1A-B029-796F-9F5F-B019F3EB3C6C}"/>
              </a:ext>
            </a:extLst>
          </p:cNvPr>
          <p:cNvCxnSpPr>
            <a:cxnSpLocks/>
          </p:cNvCxnSpPr>
          <p:nvPr/>
        </p:nvCxnSpPr>
        <p:spPr>
          <a:xfrm>
            <a:off x="550864" y="3639488"/>
            <a:ext cx="3415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8ED6FE19-608B-F2B8-BCCD-DC062ECE2F20}"/>
              </a:ext>
            </a:extLst>
          </p:cNvPr>
          <p:cNvSpPr txBox="1"/>
          <p:nvPr/>
        </p:nvSpPr>
        <p:spPr>
          <a:xfrm>
            <a:off x="474132" y="3958757"/>
            <a:ext cx="2952879"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Haciendo las cosas bien hechas: </a:t>
            </a:r>
            <a:r>
              <a:rPr kumimoji="0" lang="es-ES" sz="20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Diseño centrado en el usuario</a:t>
            </a:r>
            <a:endParaRPr kumimoji="0"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2102892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B035CDD-AF0A-A70C-0E1B-74D7FB72E6DA}"/>
              </a:ext>
            </a:extLst>
          </p:cNvPr>
          <p:cNvPicPr>
            <a:picLocks noChangeAspect="1"/>
          </p:cNvPicPr>
          <p:nvPr/>
        </p:nvPicPr>
        <p:blipFill>
          <a:blip r:embed="rId2"/>
          <a:stretch>
            <a:fillRect/>
          </a:stretch>
        </p:blipFill>
        <p:spPr>
          <a:xfrm>
            <a:off x="4759916" y="656261"/>
            <a:ext cx="7432084" cy="5545477"/>
          </a:xfrm>
          <a:prstGeom prst="rect">
            <a:avLst/>
          </a:prstGeom>
        </p:spPr>
      </p:pic>
      <p:sp>
        <p:nvSpPr>
          <p:cNvPr id="3" name="CuadroTexto 2">
            <a:extLst>
              <a:ext uri="{FF2B5EF4-FFF2-40B4-BE49-F238E27FC236}">
                <a16:creationId xmlns:a16="http://schemas.microsoft.com/office/drawing/2014/main" id="{9836B04E-F947-4283-9D16-1DF6D3D45B1A}"/>
              </a:ext>
            </a:extLst>
          </p:cNvPr>
          <p:cNvSpPr txBox="1"/>
          <p:nvPr/>
        </p:nvSpPr>
        <p:spPr>
          <a:xfrm>
            <a:off x="249562" y="2962398"/>
            <a:ext cx="424024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¿Cuántos millones de horas se han dedicado a introducir un USB de forma correcta? </a:t>
            </a:r>
          </a:p>
        </p:txBody>
      </p:sp>
    </p:spTree>
    <p:extLst>
      <p:ext uri="{BB962C8B-B14F-4D97-AF65-F5344CB8AC3E}">
        <p14:creationId xmlns:p14="http://schemas.microsoft.com/office/powerpoint/2010/main" val="1572397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5881499-BE98-068F-1B4C-DF053FE5E206}"/>
              </a:ext>
            </a:extLst>
          </p:cNvPr>
          <p:cNvSpPr txBox="1"/>
          <p:nvPr/>
        </p:nvSpPr>
        <p:spPr>
          <a:xfrm>
            <a:off x="429505" y="1019137"/>
            <a:ext cx="11474629" cy="5440930"/>
          </a:xfrm>
          <a:prstGeom prst="rect">
            <a:avLst/>
          </a:prstGeom>
        </p:spPr>
        <p:txBody>
          <a:bodyPr vert="horz" wrap="square" lIns="0" tIns="0" rIns="0" bIns="0" rtlCol="0" anchor="t">
            <a:normAutofit fontScale="92500" lnSpcReduction="20000"/>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a:t>
            </a:r>
            <a:r>
              <a:rPr kumimoji="1" lang="es-ES" sz="2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MAPA DE NAVEGACIÓN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 MAPA DE CONCEPTUAL DE NAVEGACIÓN es una representación visual de las partes de un sitio web o aplicación y las posibilidades de navegación que existen entre ellas.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mapa del sitio determina la manera que el usuario va a interactuar con nuestro producto y es tan importante que si es demasiado complejo o lleva al usuario a secciones inesperadas, el SEO no lo puntuará como se esperaba, como sí hará cuando cada sección lleve al usuario a la opción que él ha decidido.</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Nota:</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Si se quiere mejorar el posicionamiento SEO se puede realizar un </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sitemap.xml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que proporciona a cualquier motor de búsqueda las URL de nuestro sitio web y las interrelaciones entre ellas en un solo documento XML.</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También es costumbre para los sitios complejos crear una versión HTML de este documento XML, pero esta vez no estará orientado al SEO, sino al usuario.</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DC4EA87C-DD66-F7E6-F5FE-A1F1F8D98B13}"/>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7BFB4850-1D46-9C2F-7061-FA5655AE4712}"/>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788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5881499-BE98-068F-1B4C-DF053FE5E206}"/>
              </a:ext>
            </a:extLst>
          </p:cNvPr>
          <p:cNvSpPr txBox="1"/>
          <p:nvPr/>
        </p:nvSpPr>
        <p:spPr>
          <a:xfrm>
            <a:off x="358685" y="909070"/>
            <a:ext cx="11474629" cy="5440930"/>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Este mapa conceptual de nuestro proyecto englobará las decisiones tomadas en la fase previa de análisis y ordenará y ubicará en las distintas secciones todas las opciones que hemos decidido incluir para cumplir con las historias de usuario, precisamente el mapa puede tener un aspecto muy similar al mapa de historias de usuario que ya hemos visto, pero centrándose en la estructura del sitio.</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DC4EA87C-DD66-F7E6-F5FE-A1F1F8D98B13}"/>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7BFB4850-1D46-9C2F-7061-FA5655AE4712}"/>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n 5" descr="Diagrama&#10;&#10;Descripción generada automáticamente">
            <a:extLst>
              <a:ext uri="{FF2B5EF4-FFF2-40B4-BE49-F238E27FC236}">
                <a16:creationId xmlns:a16="http://schemas.microsoft.com/office/drawing/2014/main" id="{E917FC8C-C8FE-9369-F3DD-2A943FAA0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733" y="2781160"/>
            <a:ext cx="5638800" cy="3924300"/>
          </a:xfrm>
          <a:prstGeom prst="rect">
            <a:avLst/>
          </a:prstGeom>
        </p:spPr>
      </p:pic>
    </p:spTree>
    <p:extLst>
      <p:ext uri="{BB962C8B-B14F-4D97-AF65-F5344CB8AC3E}">
        <p14:creationId xmlns:p14="http://schemas.microsoft.com/office/powerpoint/2010/main" val="7751496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5881499-BE98-068F-1B4C-DF053FE5E206}"/>
              </a:ext>
            </a:extLst>
          </p:cNvPr>
          <p:cNvSpPr txBox="1"/>
          <p:nvPr/>
        </p:nvSpPr>
        <p:spPr>
          <a:xfrm>
            <a:off x="358685" y="909070"/>
            <a:ext cx="11474629" cy="5440930"/>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Pero puede representarse de la manera más adecuada para cada proyecto.</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DC4EA87C-DD66-F7E6-F5FE-A1F1F8D98B13}"/>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7BFB4850-1D46-9C2F-7061-FA5655AE4712}"/>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37E2D09B-C8F1-7D7A-80E0-2217DC24C51C}"/>
              </a:ext>
            </a:extLst>
          </p:cNvPr>
          <p:cNvPicPr>
            <a:picLocks noChangeAspect="1"/>
          </p:cNvPicPr>
          <p:nvPr/>
        </p:nvPicPr>
        <p:blipFill>
          <a:blip r:embed="rId2"/>
          <a:stretch>
            <a:fillRect/>
          </a:stretch>
        </p:blipFill>
        <p:spPr>
          <a:xfrm>
            <a:off x="1810869" y="1738319"/>
            <a:ext cx="8570259" cy="4885765"/>
          </a:xfrm>
          <a:prstGeom prst="rect">
            <a:avLst/>
          </a:prstGeom>
        </p:spPr>
      </p:pic>
    </p:spTree>
    <p:extLst>
      <p:ext uri="{BB962C8B-B14F-4D97-AF65-F5344CB8AC3E}">
        <p14:creationId xmlns:p14="http://schemas.microsoft.com/office/powerpoint/2010/main" val="11395058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5881499-BE98-068F-1B4C-DF053FE5E206}"/>
              </a:ext>
            </a:extLst>
          </p:cNvPr>
          <p:cNvSpPr txBox="1"/>
          <p:nvPr/>
        </p:nvSpPr>
        <p:spPr>
          <a:xfrm>
            <a:off x="358685" y="909070"/>
            <a:ext cx="11474629" cy="5440930"/>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DC4EA87C-DD66-F7E6-F5FE-A1F1F8D98B13}"/>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7BFB4850-1D46-9C2F-7061-FA5655AE4712}"/>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n 5" descr="Gráfico, Gráfico en cascada&#10;&#10;Descripción generada automáticamente">
            <a:extLst>
              <a:ext uri="{FF2B5EF4-FFF2-40B4-BE49-F238E27FC236}">
                <a16:creationId xmlns:a16="http://schemas.microsoft.com/office/drawing/2014/main" id="{B9366C6A-A11C-B697-31B4-772A6A5BAF12}"/>
              </a:ext>
            </a:extLst>
          </p:cNvPr>
          <p:cNvPicPr>
            <a:picLocks noChangeAspect="1"/>
          </p:cNvPicPr>
          <p:nvPr/>
        </p:nvPicPr>
        <p:blipFill rotWithShape="1">
          <a:blip r:embed="rId2">
            <a:extLst>
              <a:ext uri="{28A0092B-C50C-407E-A947-70E740481C1C}">
                <a14:useLocalDpi xmlns:a14="http://schemas.microsoft.com/office/drawing/2010/main" val="0"/>
              </a:ext>
            </a:extLst>
          </a:blip>
          <a:srcRect t="11605" b="20865"/>
          <a:stretch/>
        </p:blipFill>
        <p:spPr>
          <a:xfrm>
            <a:off x="2165499" y="1380065"/>
            <a:ext cx="7860999" cy="5308601"/>
          </a:xfrm>
          <a:prstGeom prst="rect">
            <a:avLst/>
          </a:prstGeom>
        </p:spPr>
      </p:pic>
    </p:spTree>
    <p:extLst>
      <p:ext uri="{BB962C8B-B14F-4D97-AF65-F5344CB8AC3E}">
        <p14:creationId xmlns:p14="http://schemas.microsoft.com/office/powerpoint/2010/main" val="1796867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Imagen 6" descr="Interfaz de usuario gráfica&#10;&#10;Descripción generada automáticamente">
            <a:extLst>
              <a:ext uri="{FF2B5EF4-FFF2-40B4-BE49-F238E27FC236}">
                <a16:creationId xmlns:a16="http://schemas.microsoft.com/office/drawing/2014/main" id="{BA36A623-3ED2-05B7-053C-85CC8097D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4" y="25355"/>
            <a:ext cx="12229324" cy="6832645"/>
          </a:xfrm>
          <a:prstGeom prst="rect">
            <a:avLst/>
          </a:prstGeom>
        </p:spPr>
      </p:pic>
      <p:sp>
        <p:nvSpPr>
          <p:cNvPr id="8" name="CuadroTexto 7">
            <a:extLst>
              <a:ext uri="{FF2B5EF4-FFF2-40B4-BE49-F238E27FC236}">
                <a16:creationId xmlns:a16="http://schemas.microsoft.com/office/drawing/2014/main" id="{0D94DE5B-294D-F072-CAE5-7B6515747C35}"/>
              </a:ext>
            </a:extLst>
          </p:cNvPr>
          <p:cNvSpPr txBox="1"/>
          <p:nvPr/>
        </p:nvSpPr>
        <p:spPr>
          <a:xfrm>
            <a:off x="186612" y="6288833"/>
            <a:ext cx="72058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000000"/>
                </a:solidFill>
                <a:effectLst/>
                <a:uLnTx/>
                <a:uFillTx/>
                <a:latin typeface="Source Sans Pro"/>
                <a:ea typeface="+mn-ea"/>
                <a:cs typeface="+mn-cs"/>
              </a:rPr>
              <a:t>Ejemplo de mapa de navegación de un sitio más complejo (Figma EFECT)</a:t>
            </a:r>
          </a:p>
        </p:txBody>
      </p:sp>
    </p:spTree>
    <p:extLst>
      <p:ext uri="{BB962C8B-B14F-4D97-AF65-F5344CB8AC3E}">
        <p14:creationId xmlns:p14="http://schemas.microsoft.com/office/powerpoint/2010/main" val="38634313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CuadroTexto 4">
            <a:extLst>
              <a:ext uri="{FF2B5EF4-FFF2-40B4-BE49-F238E27FC236}">
                <a16:creationId xmlns:a16="http://schemas.microsoft.com/office/drawing/2014/main" id="{E5DD0F38-FFF6-4274-AC48-C0F7FE82CC74}"/>
              </a:ext>
            </a:extLst>
          </p:cNvPr>
          <p:cNvSpPr txBox="1"/>
          <p:nvPr/>
        </p:nvSpPr>
        <p:spPr>
          <a:xfrm>
            <a:off x="363888" y="992472"/>
            <a:ext cx="4163377" cy="5456631"/>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Tomemos nuestro proyecto y comencemos por el principio: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Vamos a definir la estructura de nuestro sitio, para ello, vamos a diseñar el mapa conceptual o de navegación de nuestra web. Podemos realizarlo desde Word, o cualquier otra herramienta de Office, o bien usar una de las infinitas herramientas online que tenemos a nuestra disponibilidad: </a:t>
            </a:r>
            <a:r>
              <a:rPr kumimoji="1" lang="es-ES" sz="21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hlinkClick r:id="rId2">
                  <a:extLst>
                    <a:ext uri="{A12FA001-AC4F-418D-AE19-62706E023703}">
                      <ahyp:hlinkClr xmlns:ahyp="http://schemas.microsoft.com/office/drawing/2018/hyperlinkcolor" val="tx"/>
                    </a:ext>
                  </a:extLst>
                </a:hlinkClick>
              </a:rPr>
              <a:t>LucidChart</a:t>
            </a:r>
            <a:r>
              <a:rPr kumimoji="1" lang="es-ES" sz="21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o </a:t>
            </a:r>
            <a:r>
              <a:rPr kumimoji="1" lang="es-ES" sz="21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hlinkClick r:id="rId3">
                  <a:extLst>
                    <a:ext uri="{A12FA001-AC4F-418D-AE19-62706E023703}">
                      <ahyp:hlinkClr xmlns:ahyp="http://schemas.microsoft.com/office/drawing/2018/hyperlinkcolor" val="tx"/>
                    </a:ext>
                  </a:extLst>
                </a:hlinkClick>
              </a:rPr>
              <a:t>LucidSpark</a:t>
            </a:r>
            <a:r>
              <a:rPr kumimoji="1" lang="es-ES" sz="21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a:t>
            </a:r>
            <a:r>
              <a:rPr kumimoji="1" lang="es-ES" sz="21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hlinkClick r:id="rId4">
                  <a:extLst>
                    <a:ext uri="{A12FA001-AC4F-418D-AE19-62706E023703}">
                      <ahyp:hlinkClr xmlns:ahyp="http://schemas.microsoft.com/office/drawing/2018/hyperlinkcolor" val="tx"/>
                    </a:ext>
                  </a:extLst>
                </a:hlinkClick>
              </a:rPr>
              <a:t>Canva</a:t>
            </a:r>
            <a:r>
              <a:rPr kumimoji="1" lang="es-ES" sz="21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a:t>
            </a:r>
            <a:r>
              <a:rPr kumimoji="1" lang="es-ES" sz="21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hlinkClick r:id="rId5">
                  <a:extLst>
                    <a:ext uri="{A12FA001-AC4F-418D-AE19-62706E023703}">
                      <ahyp:hlinkClr xmlns:ahyp="http://schemas.microsoft.com/office/drawing/2018/hyperlinkcolor" val="tx"/>
                    </a:ext>
                  </a:extLst>
                </a:hlinkClick>
              </a:rPr>
              <a:t>Miro</a:t>
            </a:r>
            <a:r>
              <a:rPr kumimoji="1" lang="es-ES" sz="21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o </a:t>
            </a:r>
            <a:r>
              <a:rPr kumimoji="1" lang="es-ES" sz="2100" b="0" i="0" u="none" strike="noStrike" kern="1200" cap="none" spc="0" normalizeH="0" baseline="0" noProof="0" dirty="0" err="1">
                <a:ln>
                  <a:noFill/>
                </a:ln>
                <a:solidFill>
                  <a:srgbClr val="FFF309"/>
                </a:solidFill>
                <a:effectLst/>
                <a:uLnTx/>
                <a:uFillTx/>
                <a:latin typeface="Helvetica" panose="020B0604020202020204" pitchFamily="34" charset="0"/>
                <a:ea typeface="+mn-ea"/>
                <a:cs typeface="Helvetica" panose="020B0604020202020204" pitchFamily="34" charset="0"/>
                <a:hlinkClick r:id="rId6">
                  <a:extLst>
                    <a:ext uri="{A12FA001-AC4F-418D-AE19-62706E023703}">
                      <ahyp:hlinkClr xmlns:ahyp="http://schemas.microsoft.com/office/drawing/2018/hyperlinkcolor" val="tx"/>
                    </a:ext>
                  </a:extLst>
                </a:hlinkClick>
              </a:rPr>
              <a:t>Creately</a:t>
            </a:r>
            <a:endParaRPr kumimoji="1" lang="es-ES" sz="21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6" name="Imagen 5" descr="Primer plano de las manos de una mujer tecleando y usando un trackpad en un portátil con una taza">
            <a:extLst>
              <a:ext uri="{FF2B5EF4-FFF2-40B4-BE49-F238E27FC236}">
                <a16:creationId xmlns:a16="http://schemas.microsoft.com/office/drawing/2014/main" id="{4365FBC6-3029-4AF9-0048-BB21E860B7B9}"/>
              </a:ext>
            </a:extLst>
          </p:cNvPr>
          <p:cNvPicPr>
            <a:picLocks noChangeAspect="1"/>
          </p:cNvPicPr>
          <p:nvPr/>
        </p:nvPicPr>
        <p:blipFill>
          <a:blip r:embed="rId7">
            <a:extLst>
              <a:ext uri="{28A0092B-C50C-407E-A947-70E740481C1C}">
                <a14:useLocalDpi xmlns:a14="http://schemas.microsoft.com/office/drawing/2010/main" val="0"/>
              </a:ext>
            </a:extLst>
          </a:blip>
          <a:srcRect l="26039" r="26039"/>
          <a:stretch/>
        </p:blipFill>
        <p:spPr>
          <a:xfrm>
            <a:off x="5124451" y="593413"/>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3800965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670754" y="1584741"/>
            <a:ext cx="8616243"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TASK</a:t>
            </a: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FLOW,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USER</a:t>
            </a: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FLOW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CUSTOMER</a:t>
            </a: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r>
              <a:rPr kumimoji="0" lang="es-ES" sz="5400" b="1"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USER</a:t>
            </a: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JOURNEY MAP </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405311" y="1305340"/>
            <a:ext cx="0" cy="4247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7694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A156BD-2C3F-9664-8E89-88D4528433DB}"/>
              </a:ext>
            </a:extLst>
          </p:cNvPr>
          <p:cNvSpPr txBox="1"/>
          <p:nvPr/>
        </p:nvSpPr>
        <p:spPr>
          <a:xfrm>
            <a:off x="242556" y="973271"/>
            <a:ext cx="11526111" cy="4370390"/>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1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vez perfilada la estructura de nuestro sitio, podemos seguir detallándola y para eso tenemos a nuestra disposición las herramientas que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unen la estructura con la navegación del usuario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desde diferentes perspectivas.</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TASK FLOW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flujo de tareas, más conocido como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task</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flow</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es un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diagrama</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en el que pintamos el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trayecto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debe realizar un usuario para llevar a cabo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tarea concreta</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que el diseñador de la UX</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(que es quien suele desarrollar los flujos de tareas de una app/web) pueda mostrar el trayecto lógico de una tarea en cuestión, deberá tener en cuenta siempre su principio y su fin.</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28F92D1D-1401-F610-938D-3A10FD8A9369}"/>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A24D9C97-A122-E425-7207-3CCE26BEE09C}"/>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764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A156BD-2C3F-9664-8E89-88D4528433DB}"/>
              </a:ext>
            </a:extLst>
          </p:cNvPr>
          <p:cNvSpPr txBox="1"/>
          <p:nvPr/>
        </p:nvSpPr>
        <p:spPr>
          <a:xfrm>
            <a:off x="242556" y="1049471"/>
            <a:ext cx="11526111" cy="4370390"/>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28F92D1D-1401-F610-938D-3A10FD8A9369}"/>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A24D9C97-A122-E425-7207-3CCE26BEE09C}"/>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upo 7">
            <a:extLst>
              <a:ext uri="{FF2B5EF4-FFF2-40B4-BE49-F238E27FC236}">
                <a16:creationId xmlns:a16="http://schemas.microsoft.com/office/drawing/2014/main" id="{C436B024-698B-EC7F-D834-CD6597BDE6A4}"/>
              </a:ext>
            </a:extLst>
          </p:cNvPr>
          <p:cNvGrpSpPr/>
          <p:nvPr/>
        </p:nvGrpSpPr>
        <p:grpSpPr>
          <a:xfrm>
            <a:off x="330386" y="855280"/>
            <a:ext cx="11825654" cy="5900395"/>
            <a:chOff x="330386" y="855280"/>
            <a:chExt cx="11825654" cy="5900395"/>
          </a:xfrm>
        </p:grpSpPr>
        <p:pic>
          <p:nvPicPr>
            <p:cNvPr id="6" name="Imagen 5">
              <a:extLst>
                <a:ext uri="{FF2B5EF4-FFF2-40B4-BE49-F238E27FC236}">
                  <a16:creationId xmlns:a16="http://schemas.microsoft.com/office/drawing/2014/main" id="{1C90EE9A-457E-AFB6-785D-44EFDA8C0B03}"/>
                </a:ext>
              </a:extLst>
            </p:cNvPr>
            <p:cNvPicPr>
              <a:picLocks noChangeAspect="1"/>
            </p:cNvPicPr>
            <p:nvPr/>
          </p:nvPicPr>
          <p:blipFill>
            <a:blip r:embed="rId2"/>
            <a:stretch>
              <a:fillRect/>
            </a:stretch>
          </p:blipFill>
          <p:spPr>
            <a:xfrm>
              <a:off x="330386" y="885011"/>
              <a:ext cx="11526110" cy="5870664"/>
            </a:xfrm>
            <a:prstGeom prst="rect">
              <a:avLst/>
            </a:prstGeom>
          </p:spPr>
        </p:pic>
        <p:sp>
          <p:nvSpPr>
            <p:cNvPr id="7" name="CuadroTexto 6">
              <a:extLst>
                <a:ext uri="{FF2B5EF4-FFF2-40B4-BE49-F238E27FC236}">
                  <a16:creationId xmlns:a16="http://schemas.microsoft.com/office/drawing/2014/main" id="{931EDF7E-595A-FF8C-94D4-0A336A52C62D}"/>
                </a:ext>
              </a:extLst>
            </p:cNvPr>
            <p:cNvSpPr txBox="1"/>
            <p:nvPr/>
          </p:nvSpPr>
          <p:spPr>
            <a:xfrm>
              <a:off x="2221465" y="855280"/>
              <a:ext cx="99345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44F2"/>
                  </a:solidFill>
                  <a:effectLst/>
                  <a:uLnTx/>
                  <a:uFillTx/>
                  <a:latin typeface="Helvetica" panose="020B0604020202020204" pitchFamily="34" charset="0"/>
                  <a:ea typeface="+mn-ea"/>
                  <a:cs typeface="Helvetica" panose="020B0604020202020204" pitchFamily="34" charset="0"/>
                </a:rPr>
                <a:t>con un diagrama de decisiones de la tarea de autentificación de usuario</a:t>
              </a:r>
            </a:p>
          </p:txBody>
        </p:sp>
      </p:grpSp>
    </p:spTree>
    <p:extLst>
      <p:ext uri="{BB962C8B-B14F-4D97-AF65-F5344CB8AC3E}">
        <p14:creationId xmlns:p14="http://schemas.microsoft.com/office/powerpoint/2010/main" val="912627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CuadroTexto 4">
            <a:extLst>
              <a:ext uri="{FF2B5EF4-FFF2-40B4-BE49-F238E27FC236}">
                <a16:creationId xmlns:a16="http://schemas.microsoft.com/office/drawing/2014/main" id="{E5DD0F38-FFF6-4274-AC48-C0F7FE82CC74}"/>
              </a:ext>
            </a:extLst>
          </p:cNvPr>
          <p:cNvSpPr txBox="1"/>
          <p:nvPr/>
        </p:nvSpPr>
        <p:spPr>
          <a:xfrm>
            <a:off x="363888" y="992472"/>
            <a:ext cx="4163377" cy="5456631"/>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Siguiente paso:</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Diseño de los </a:t>
            </a:r>
            <a:r>
              <a:rPr kumimoji="1" lang="es-ES" sz="2400" b="0" i="0" u="none" strike="noStrike" kern="1200" cap="none" spc="0" normalizeH="0" baseline="0" noProof="0" dirty="0" err="1">
                <a:ln>
                  <a:noFill/>
                </a:ln>
                <a:solidFill>
                  <a:srgbClr val="FFF309"/>
                </a:solidFill>
                <a:effectLst/>
                <a:uLnTx/>
                <a:uFillTx/>
                <a:latin typeface="Helvetica" panose="020B0604020202020204" pitchFamily="34" charset="0"/>
                <a:ea typeface="+mn-ea"/>
                <a:cs typeface="Helvetica" panose="020B0604020202020204" pitchFamily="34" charset="0"/>
              </a:rPr>
              <a:t>Task</a:t>
            </a:r>
            <a:r>
              <a:rPr kumimoji="1" lang="es-ES" sz="24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Flow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que va a permitir nuestra aplicación. Para ello, podemos usar la misma herramienta que estábamos usando.</a:t>
            </a:r>
            <a:endPar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6" name="Imagen 5" descr="Primer plano de las manos de una mujer tecleando y usando un trackpad en un portátil con una taza">
            <a:extLst>
              <a:ext uri="{FF2B5EF4-FFF2-40B4-BE49-F238E27FC236}">
                <a16:creationId xmlns:a16="http://schemas.microsoft.com/office/drawing/2014/main" id="{4365FBC6-3029-4AF9-0048-BB21E860B7B9}"/>
              </a:ext>
            </a:extLst>
          </p:cNvPr>
          <p:cNvPicPr>
            <a:picLocks noChangeAspect="1"/>
          </p:cNvPicPr>
          <p:nvPr/>
        </p:nvPicPr>
        <p:blipFill>
          <a:blip r:embed="rId2">
            <a:extLst>
              <a:ext uri="{28A0092B-C50C-407E-A947-70E740481C1C}">
                <a14:useLocalDpi xmlns:a14="http://schemas.microsoft.com/office/drawing/2010/main" val="0"/>
              </a:ext>
            </a:extLst>
          </a:blip>
          <a:srcRect l="26039" r="26039"/>
          <a:stretch/>
        </p:blipFill>
        <p:spPr>
          <a:xfrm>
            <a:off x="5124451" y="593413"/>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168554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36B04E-F947-4283-9D16-1DF6D3D45B1A}"/>
              </a:ext>
            </a:extLst>
          </p:cNvPr>
          <p:cNvSpPr txBox="1"/>
          <p:nvPr/>
        </p:nvSpPr>
        <p:spPr>
          <a:xfrm>
            <a:off x="208465" y="3876798"/>
            <a:ext cx="168198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  a buscar el botón de apagado? </a:t>
            </a:r>
          </a:p>
        </p:txBody>
      </p:sp>
      <p:pic>
        <p:nvPicPr>
          <p:cNvPr id="5" name="Imagen 4" descr="Interfaz de usuario gráfica&#10;&#10;Descripción generada automáticamente">
            <a:extLst>
              <a:ext uri="{FF2B5EF4-FFF2-40B4-BE49-F238E27FC236}">
                <a16:creationId xmlns:a16="http://schemas.microsoft.com/office/drawing/2014/main" id="{CB665131-B78F-2BFC-E349-4D2F711C7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939" y="502046"/>
            <a:ext cx="10053214" cy="5652173"/>
          </a:xfrm>
          <a:prstGeom prst="rect">
            <a:avLst/>
          </a:prstGeom>
        </p:spPr>
      </p:pic>
    </p:spTree>
    <p:extLst>
      <p:ext uri="{BB962C8B-B14F-4D97-AF65-F5344CB8AC3E}">
        <p14:creationId xmlns:p14="http://schemas.microsoft.com/office/powerpoint/2010/main" val="36964488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A156BD-2C3F-9664-8E89-88D4528433DB}"/>
              </a:ext>
            </a:extLst>
          </p:cNvPr>
          <p:cNvSpPr txBox="1"/>
          <p:nvPr/>
        </p:nvSpPr>
        <p:spPr>
          <a:xfrm>
            <a:off x="355570" y="905536"/>
            <a:ext cx="11526111" cy="5574611"/>
          </a:xfrm>
          <a:prstGeom prst="rect">
            <a:avLst/>
          </a:prstGeom>
        </p:spPr>
        <p:txBody>
          <a:bodyPr vert="horz" wrap="square" lIns="0" tIns="0" rIns="0" bIns="0" rtlCol="0" anchor="t">
            <a:normAutofit fontScale="92500" lnSpcReduction="10000"/>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9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USER FLOW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Si en el flujo de tareas lo hemos definido como el trayecto que debe realizar un usuario para una tarea concreta, el flujo de usuarios (más conocido también como </a:t>
            </a:r>
            <a:r>
              <a:rPr kumimoji="1" lang="es-ES" sz="24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user</a:t>
            </a:r>
            <a:r>
              <a:rPr kumimoji="1" lang="es-ES" sz="24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flow</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es el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trayecto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harán distintos usuarios para realizar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todas las tareas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que permita la app o web sobre la que estemos trabajando.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Determinando todos los trayectos posibles que se permitan, podremos tanto los trayectos más comunes (</a:t>
            </a:r>
            <a:r>
              <a:rPr kumimoji="1" lang="es-E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ej</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comprar y vender) como aquellas tareas o áreas que resulten conflictivas (</a:t>
            </a:r>
            <a:r>
              <a:rPr kumimoji="1" lang="es-E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ej</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qué ocurre cuando un comprador quiere poner un producto a la venta) para reducir todo lo posible la fricción.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Y ¿qué es la fricción?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UX se entiende como fricción el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indicador</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mide la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dificultad</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puede tener un usuario para llevar a cabo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tarea concreta</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La fricción se mide tanto cuantitativa como cualitativamente.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28F92D1D-1401-F610-938D-3A10FD8A9369}"/>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A24D9C97-A122-E425-7207-3CCE26BEE09C}"/>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4110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A156BD-2C3F-9664-8E89-88D4528433DB}"/>
              </a:ext>
            </a:extLst>
          </p:cNvPr>
          <p:cNvSpPr txBox="1"/>
          <p:nvPr/>
        </p:nvSpPr>
        <p:spPr>
          <a:xfrm>
            <a:off x="242556" y="3428999"/>
            <a:ext cx="2719719" cy="2295526"/>
          </a:xfrm>
          <a:prstGeom prst="rect">
            <a:avLst/>
          </a:prstGeom>
        </p:spPr>
        <p:txBody>
          <a:bodyPr vert="horz" wrap="square" lIns="0" tIns="0" rIns="0" bIns="0" rtlCol="0" anchor="t">
            <a:normAutofit fontScale="925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Se puede representar de la misma manera que los </a:t>
            </a:r>
            <a:r>
              <a:rPr kumimoji="1" lang="es-E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task</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flows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con un diagrama de decisiones o de flujo.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28F92D1D-1401-F610-938D-3A10FD8A9369}"/>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A24D9C97-A122-E425-7207-3CCE26BEE09C}"/>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n 8" descr="Diagrama&#10;&#10;Descripción generada automáticamente">
            <a:extLst>
              <a:ext uri="{FF2B5EF4-FFF2-40B4-BE49-F238E27FC236}">
                <a16:creationId xmlns:a16="http://schemas.microsoft.com/office/drawing/2014/main" id="{E58E72E6-3BDD-04CF-82AC-74B8B881A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014" y="76200"/>
            <a:ext cx="9050275" cy="6858000"/>
          </a:xfrm>
          <a:prstGeom prst="rect">
            <a:avLst/>
          </a:prstGeom>
        </p:spPr>
      </p:pic>
    </p:spTree>
    <p:extLst>
      <p:ext uri="{BB962C8B-B14F-4D97-AF65-F5344CB8AC3E}">
        <p14:creationId xmlns:p14="http://schemas.microsoft.com/office/powerpoint/2010/main" val="10180521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A156BD-2C3F-9664-8E89-88D4528433DB}"/>
              </a:ext>
            </a:extLst>
          </p:cNvPr>
          <p:cNvSpPr txBox="1"/>
          <p:nvPr/>
        </p:nvSpPr>
        <p:spPr>
          <a:xfrm>
            <a:off x="242556" y="947871"/>
            <a:ext cx="11526111" cy="5283594"/>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CUSTOMER/USER JOURNEY MAP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1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marketing se entiende </a:t>
            </a:r>
            <a:r>
              <a:rPr kumimoji="1" lang="es-ES" sz="2200" b="1"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customer </a:t>
            </a:r>
            <a:r>
              <a:rPr kumimoji="1" lang="es-ES" sz="22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journey</a:t>
            </a:r>
            <a:r>
              <a:rPr kumimoji="1" lang="es-ES" sz="2200" b="1"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como el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proceso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por el que viaja una persona, con una determinada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necesidad</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para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comprar</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un producto o servicio o conseguir realizar una tarea. Se usa el término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user</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Journey</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cuando nuestro desarrollo no está destinado a la venta, por lo que los términos </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customer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journey</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y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user</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journey</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son intercambiables.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definir el </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customer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journey</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 una persona, se pinta un mapa (también conocido como </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customer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journey</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map</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tiene en cuenta: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914400" marR="0" lvl="1" indent="-457200" algn="l" defTabSz="914400" rtl="0" eaLnBrk="1" fontAlgn="auto" latinLnBrk="0" hangingPunct="1">
              <a:lnSpc>
                <a:spcPct val="100000"/>
              </a:lnSpc>
              <a:spcBef>
                <a:spcPts val="0"/>
              </a:spcBef>
              <a:spcAft>
                <a:spcPts val="0"/>
              </a:spcAft>
              <a:buClr>
                <a:srgbClr val="4EAFBA">
                  <a:lumMod val="75000"/>
                </a:srgbClr>
              </a:buClr>
              <a:buSzTx/>
              <a:buFont typeface="+mj-lt"/>
              <a:buAutoNum type="arabicPeriod"/>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mapa de PERSONAS (posibles clientes)</a:t>
            </a:r>
          </a:p>
          <a:p>
            <a:pPr marL="914400" marR="0" lvl="1" indent="-457200" algn="l" defTabSz="914400" rtl="0" eaLnBrk="1" fontAlgn="auto" latinLnBrk="0" hangingPunct="1">
              <a:lnSpc>
                <a:spcPct val="100000"/>
              </a:lnSpc>
              <a:spcBef>
                <a:spcPts val="0"/>
              </a:spcBef>
              <a:spcAft>
                <a:spcPts val="0"/>
              </a:spcAft>
              <a:buClr>
                <a:srgbClr val="4EAFBA">
                  <a:lumMod val="75000"/>
                </a:srgbClr>
              </a:buClr>
              <a:buSzTx/>
              <a:buFont typeface="+mj-lt"/>
              <a:buAutoNum type="arabicPeriod"/>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 TIMELINE o línea del tiempo</a:t>
            </a:r>
          </a:p>
          <a:p>
            <a:pPr marL="914400" marR="0" lvl="1" indent="-457200" algn="l" defTabSz="914400" rtl="0" eaLnBrk="1" fontAlgn="auto" latinLnBrk="0" hangingPunct="1">
              <a:lnSpc>
                <a:spcPct val="100000"/>
              </a:lnSpc>
              <a:spcBef>
                <a:spcPts val="0"/>
              </a:spcBef>
              <a:spcAft>
                <a:spcPts val="0"/>
              </a:spcAft>
              <a:buClr>
                <a:srgbClr val="4EAFBA">
                  <a:lumMod val="75000"/>
                </a:srgbClr>
              </a:buClr>
              <a:buSzTx/>
              <a:buFont typeface="+mj-lt"/>
              <a:buAutoNum type="arabicPeriod"/>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Las posibles EMOCIONES que pueden sentir estos clientes durante su experiencia con este producto o servicios</a:t>
            </a:r>
          </a:p>
          <a:p>
            <a:pPr marL="914400" marR="0" lvl="1" indent="-457200" algn="l" defTabSz="914400" rtl="0" eaLnBrk="1" fontAlgn="auto" latinLnBrk="0" hangingPunct="1">
              <a:lnSpc>
                <a:spcPct val="100000"/>
              </a:lnSpc>
              <a:spcBef>
                <a:spcPts val="0"/>
              </a:spcBef>
              <a:spcAft>
                <a:spcPts val="0"/>
              </a:spcAft>
              <a:buClr>
                <a:srgbClr val="4EAFBA">
                  <a:lumMod val="75000"/>
                </a:srgbClr>
              </a:buClr>
              <a:buSzTx/>
              <a:buFont typeface="+mj-lt"/>
              <a:buAutoNum type="arabicPeriod"/>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Los TOUCHPOINTS o puntos de contacto</a:t>
            </a:r>
          </a:p>
          <a:p>
            <a:pPr marL="914400" marR="0" lvl="1" indent="-457200" algn="l" defTabSz="914400" rtl="0" eaLnBrk="1" fontAlgn="auto" latinLnBrk="0" hangingPunct="1">
              <a:lnSpc>
                <a:spcPct val="100000"/>
              </a:lnSpc>
              <a:spcBef>
                <a:spcPts val="0"/>
              </a:spcBef>
              <a:spcAft>
                <a:spcPts val="0"/>
              </a:spcAft>
              <a:buClr>
                <a:srgbClr val="4EAFBA">
                  <a:lumMod val="75000"/>
                </a:srgbClr>
              </a:buClr>
              <a:buSzTx/>
              <a:buFont typeface="+mj-lt"/>
              <a:buAutoNum type="arabicPeriod"/>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Y las INTERACCIONES que podemos tener con estos posibles clientes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28F92D1D-1401-F610-938D-3A10FD8A9369}"/>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A24D9C97-A122-E425-7207-3CCE26BEE09C}"/>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1912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304033" y="852165"/>
            <a:ext cx="4893722" cy="5867400"/>
          </a:xfrm>
          <a:prstGeom prst="rect">
            <a:avLst/>
          </a:prstGeom>
        </p:spPr>
        <p:txBody>
          <a:bodyPr vert="horz" wrap="square" lIns="0" tIns="0" rIns="0" bIns="0" rtlCol="0" anchor="t">
            <a:normAutofit fontScale="62500" lnSpcReduction="20000"/>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5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3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Aquí tenemos un ejemplo de un </a:t>
            </a:r>
            <a:r>
              <a:rPr kumimoji="1" lang="es-ES" sz="3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Customer </a:t>
            </a:r>
            <a:r>
              <a:rPr kumimoji="1" lang="es-ES" sz="3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Journey</a:t>
            </a:r>
            <a:r>
              <a:rPr kumimoji="1" lang="es-ES" sz="3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3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20000"/>
              </a:lnSpc>
              <a:spcBef>
                <a:spcPts val="0"/>
              </a:spcBef>
              <a:spcAft>
                <a:spcPts val="800"/>
              </a:spcAft>
              <a:buClrTx/>
              <a:buSzTx/>
              <a:buFontTx/>
              <a:buNone/>
              <a:tabLst/>
              <a:defRPr/>
            </a:pPr>
            <a:r>
              <a:rPr kumimoji="1" lang="es-ES" sz="3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objetivo de tipo de mapas es representar todas las posibles etapas que hará un posible usuario interactuando con nuestro producto para conseguir hacer lo que quiere hacer. Nuestra interfaz debe guiar al usuario a la toma de la decisión de la manera más intuitiva y sencilla posible.</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3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20000"/>
              </a:lnSpc>
              <a:spcBef>
                <a:spcPts val="0"/>
              </a:spcBef>
              <a:spcAft>
                <a:spcPts val="800"/>
              </a:spcAft>
              <a:buClrTx/>
              <a:buSzTx/>
              <a:buFontTx/>
              <a:buNone/>
              <a:tabLst/>
              <a:defRPr/>
            </a:pPr>
            <a:r>
              <a:rPr kumimoji="1" lang="es-ES" sz="3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Nótese que se incluyen en la parte superior de la línea emocional las emociones “positivas” que conducen a la realización de su objetivo y en la parte inferior las “negativas” que conducen al usuario a abandonar nuestra interfaz sin conseguir su objetivo.</a:t>
            </a: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n 6" descr="Diagrama&#10;&#10;Descripción generada automáticamente">
            <a:extLst>
              <a:ext uri="{FF2B5EF4-FFF2-40B4-BE49-F238E27FC236}">
                <a16:creationId xmlns:a16="http://schemas.microsoft.com/office/drawing/2014/main" id="{BB5DD4FB-0DE8-445C-582F-3EC17AD1A842}"/>
              </a:ext>
            </a:extLst>
          </p:cNvPr>
          <p:cNvPicPr>
            <a:picLocks noChangeAspect="1"/>
          </p:cNvPicPr>
          <p:nvPr/>
        </p:nvPicPr>
        <p:blipFill rotWithShape="1">
          <a:blip r:embed="rId2">
            <a:extLst>
              <a:ext uri="{28A0092B-C50C-407E-A947-70E740481C1C}">
                <a14:useLocalDpi xmlns:a14="http://schemas.microsoft.com/office/drawing/2010/main" val="0"/>
              </a:ext>
            </a:extLst>
          </a:blip>
          <a:srcRect l="7936" t="987" r="7268" b="7160"/>
          <a:stretch/>
        </p:blipFill>
        <p:spPr>
          <a:xfrm>
            <a:off x="5404896" y="369332"/>
            <a:ext cx="6451600" cy="6299198"/>
          </a:xfrm>
          <a:prstGeom prst="rect">
            <a:avLst/>
          </a:prstGeom>
        </p:spPr>
      </p:pic>
    </p:spTree>
    <p:extLst>
      <p:ext uri="{BB962C8B-B14F-4D97-AF65-F5344CB8AC3E}">
        <p14:creationId xmlns:p14="http://schemas.microsoft.com/office/powerpoint/2010/main" val="6906655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362960" y="1049865"/>
            <a:ext cx="3774159" cy="3048001"/>
          </a:xfrm>
          <a:prstGeom prst="rect">
            <a:avLst/>
          </a:prstGeom>
        </p:spPr>
        <p:txBody>
          <a:bodyPr vert="horz" wrap="square" lIns="0" tIns="0" rIns="0" bIns="0" rtlCol="0" anchor="t">
            <a:no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Y puede ser todo lo detallado que se quiera, incluyendo estimaciones temporales sin interactuar con nuestro sistema.</a:t>
            </a: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n 3" descr="Escala de tiempo&#10;&#10;Descripción generada automáticamente con confianza media">
            <a:extLst>
              <a:ext uri="{FF2B5EF4-FFF2-40B4-BE49-F238E27FC236}">
                <a16:creationId xmlns:a16="http://schemas.microsoft.com/office/drawing/2014/main" id="{042125EA-D640-25E9-DFE1-32E888A5B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492" y="233916"/>
            <a:ext cx="7530546" cy="6469523"/>
          </a:xfrm>
          <a:prstGeom prst="rect">
            <a:avLst/>
          </a:prstGeom>
        </p:spPr>
      </p:pic>
    </p:spTree>
    <p:extLst>
      <p:ext uri="{BB962C8B-B14F-4D97-AF65-F5344CB8AC3E}">
        <p14:creationId xmlns:p14="http://schemas.microsoft.com/office/powerpoint/2010/main" val="37198559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242556" y="1024071"/>
            <a:ext cx="3152577" cy="4643304"/>
          </a:xfrm>
          <a:prstGeom prst="rect">
            <a:avLst/>
          </a:prstGeom>
        </p:spPr>
        <p:txBody>
          <a:bodyPr vert="horz" wrap="square" lIns="0" tIns="0" rIns="0" bIns="0" rtlCol="0" anchor="t">
            <a:normAutofit fontScale="92500" lnSpcReduction="10000"/>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 muy interesante incluir los “PAIN POINTS” o puntos negativos (internos o externos a la interacción) que pueden afectar a la consecución de los objetivos y las posibles soluciones a los mismos.</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hlinkClick r:id="rId2">
                  <a:extLst>
                    <a:ext uri="{A12FA001-AC4F-418D-AE19-62706E023703}">
                      <ahyp:hlinkClr xmlns:ahyp="http://schemas.microsoft.com/office/drawing/2018/hyperlinkcolor" val="tx"/>
                    </a:ext>
                  </a:extLst>
                </a:hlinkClick>
              </a:rPr>
              <a:t>Aquí</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un artículo muy interesante sobre los usos y beneficios de usar de este tipo de mapas.</a:t>
            </a: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BAC80B21-C0DC-B225-A635-8B446352B175}"/>
              </a:ext>
            </a:extLst>
          </p:cNvPr>
          <p:cNvPicPr>
            <a:picLocks noChangeAspect="1"/>
          </p:cNvPicPr>
          <p:nvPr/>
        </p:nvPicPr>
        <p:blipFill>
          <a:blip r:embed="rId3"/>
          <a:stretch>
            <a:fillRect/>
          </a:stretch>
        </p:blipFill>
        <p:spPr>
          <a:xfrm>
            <a:off x="3660495" y="418582"/>
            <a:ext cx="8484422" cy="5890458"/>
          </a:xfrm>
          <a:prstGeom prst="rect">
            <a:avLst/>
          </a:prstGeom>
        </p:spPr>
      </p:pic>
    </p:spTree>
    <p:extLst>
      <p:ext uri="{BB962C8B-B14F-4D97-AF65-F5344CB8AC3E}">
        <p14:creationId xmlns:p14="http://schemas.microsoft.com/office/powerpoint/2010/main" val="33559754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CuadroTexto 4">
            <a:extLst>
              <a:ext uri="{FF2B5EF4-FFF2-40B4-BE49-F238E27FC236}">
                <a16:creationId xmlns:a16="http://schemas.microsoft.com/office/drawing/2014/main" id="{E5DD0F38-FFF6-4274-AC48-C0F7FE82CC74}"/>
              </a:ext>
            </a:extLst>
          </p:cNvPr>
          <p:cNvSpPr txBox="1"/>
          <p:nvPr/>
        </p:nvSpPr>
        <p:spPr>
          <a:xfrm>
            <a:off x="363888" y="992472"/>
            <a:ext cx="4163377" cy="3150903"/>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Vamos a por otro paso más:</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Realizar el </a:t>
            </a:r>
            <a:r>
              <a:rPr kumimoji="1" lang="es-ES" sz="24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User</a:t>
            </a:r>
            <a:r>
              <a:rPr kumimoji="1" lang="es-ES" sz="24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Journey</a:t>
            </a:r>
            <a:r>
              <a:rPr kumimoji="1" lang="es-ES" sz="24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Map</a:t>
            </a:r>
            <a:r>
              <a:rPr kumimoji="1" lang="es-ES" sz="24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 la opción más importante de tu proyecto.</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6" name="Imagen 5" descr="Primer plano de las manos de una mujer tecleando y usando un trackpad en un portátil con una taza">
            <a:extLst>
              <a:ext uri="{FF2B5EF4-FFF2-40B4-BE49-F238E27FC236}">
                <a16:creationId xmlns:a16="http://schemas.microsoft.com/office/drawing/2014/main" id="{4365FBC6-3029-4AF9-0048-BB21E860B7B9}"/>
              </a:ext>
            </a:extLst>
          </p:cNvPr>
          <p:cNvPicPr>
            <a:picLocks noChangeAspect="1"/>
          </p:cNvPicPr>
          <p:nvPr/>
        </p:nvPicPr>
        <p:blipFill>
          <a:blip r:embed="rId2">
            <a:extLst>
              <a:ext uri="{28A0092B-C50C-407E-A947-70E740481C1C}">
                <a14:useLocalDpi xmlns:a14="http://schemas.microsoft.com/office/drawing/2010/main" val="0"/>
              </a:ext>
            </a:extLst>
          </a:blip>
          <a:srcRect l="26039" r="26039"/>
          <a:stretch/>
        </p:blipFill>
        <p:spPr>
          <a:xfrm>
            <a:off x="5124451" y="593413"/>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8160728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636888" y="2413740"/>
            <a:ext cx="80659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prototipo de </a:t>
            </a:r>
            <a:r>
              <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baja</a:t>
            </a: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fidelidad</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405311" y="2089826"/>
            <a:ext cx="0" cy="24021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5339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CA06C9A-A2A6-B465-423F-604D11DC4BB7}"/>
              </a:ext>
            </a:extLst>
          </p:cNvPr>
          <p:cNvSpPr txBox="1"/>
          <p:nvPr/>
        </p:nvSpPr>
        <p:spPr>
          <a:xfrm>
            <a:off x="335504" y="973216"/>
            <a:ext cx="11599321" cy="5740354"/>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3.-  Diseño visual</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vez hemos hecho el arduo trabajo de analizar y diseñar la estructura de nuestro desarrollo, comenzamos la apasionante fase del diseño visual.</a:t>
            </a:r>
            <a:endParaRPr kumimoji="1" lang="es-ES" sz="1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 primero: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a:t>
            </a: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PROTOTIPO</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BAJA FIDELIDAD (</a:t>
            </a:r>
            <a:r>
              <a:rPr kumimoji="1" lang="es-ES" sz="2200" b="1"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Lo-fi </a:t>
            </a:r>
            <a:r>
              <a:rPr kumimoji="1" lang="es-ES" sz="2200" b="1" i="0" u="none" strike="noStrike" kern="1200" cap="none" spc="0" normalizeH="0" baseline="0" noProof="0" dirty="0" err="1">
                <a:ln>
                  <a:noFill/>
                </a:ln>
                <a:solidFill>
                  <a:srgbClr val="FFF309"/>
                </a:solidFill>
                <a:effectLst/>
                <a:uLnTx/>
                <a:uFillTx/>
                <a:latin typeface="Helvetica" panose="020B0604020202020204" pitchFamily="34" charset="0"/>
                <a:ea typeface="+mn-ea"/>
                <a:cs typeface="Helvetica" panose="020B0604020202020204" pitchFamily="34" charset="0"/>
              </a:rPr>
              <a:t>Wireframe</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Lo-fi </a:t>
            </a:r>
            <a:r>
              <a:rPr kumimoji="1" lang="es-ES" sz="22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Wireframe</a:t>
            </a:r>
            <a:r>
              <a:rPr kumimoji="1" lang="es-ES" sz="22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 prototipo de baja fidelidad es un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boceto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inicial de cómo va a ser un sitio web o una app. Puede estar realizado en cualquier soporte, desde papel, pizarra hasta cualquier herramienta online colaborativa especializada, con el objetivo de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realizar diseños de BAJO NIVEL, RÁPIDOS, con POCO DETALLE y CREADOS para SER DESECHADOS</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Las herramientas online más conocidas son: </a:t>
            </a:r>
            <a:r>
              <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hlinkClick r:id="rId2">
                  <a:extLst>
                    <a:ext uri="{A12FA001-AC4F-418D-AE19-62706E023703}">
                      <ahyp:hlinkClr xmlns:ahyp="http://schemas.microsoft.com/office/drawing/2018/hyperlinkcolor" val="tx"/>
                    </a:ext>
                  </a:extLst>
                </a:hlinkClick>
              </a:rPr>
              <a:t>Figma</a:t>
            </a:r>
            <a:r>
              <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hlinkClick r:id="rId3">
                  <a:extLst>
                    <a:ext uri="{A12FA001-AC4F-418D-AE19-62706E023703}">
                      <ahyp:hlinkClr xmlns:ahyp="http://schemas.microsoft.com/office/drawing/2018/hyperlinkcolor" val="tx"/>
                    </a:ext>
                  </a:extLst>
                </a:hlinkClick>
              </a:rPr>
              <a:t>Balsamiq</a:t>
            </a:r>
            <a:r>
              <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hlinkClick r:id="rId4">
                  <a:extLst>
                    <a:ext uri="{A12FA001-AC4F-418D-AE19-62706E023703}">
                      <ahyp:hlinkClr xmlns:ahyp="http://schemas.microsoft.com/office/drawing/2018/hyperlinkcolor" val="tx"/>
                    </a:ext>
                  </a:extLst>
                </a:hlinkClick>
              </a:rPr>
              <a:t>wireframe.cc</a:t>
            </a:r>
            <a:r>
              <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hlinkClick r:id="rId5">
                  <a:extLst>
                    <a:ext uri="{A12FA001-AC4F-418D-AE19-62706E023703}">
                      <ahyp:hlinkClr xmlns:ahyp="http://schemas.microsoft.com/office/drawing/2018/hyperlinkcolor" val="tx"/>
                    </a:ext>
                  </a:extLst>
                </a:hlinkClick>
              </a:rPr>
              <a:t>Sketch</a:t>
            </a:r>
            <a:r>
              <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 o </a:t>
            </a:r>
            <a:r>
              <a:rPr kumimoji="1" lang="es-ES" sz="2200" b="0" i="0" u="none" strike="noStrike" kern="1200" cap="none" spc="0" normalizeH="0" baseline="0" noProof="0" dirty="0" err="1">
                <a:ln>
                  <a:noFill/>
                </a:ln>
                <a:solidFill>
                  <a:srgbClr val="FFFF00"/>
                </a:solidFill>
                <a:effectLst/>
                <a:uLnTx/>
                <a:uFillTx/>
                <a:latin typeface="Helvetica" panose="020B0604020202020204" pitchFamily="34" charset="0"/>
                <a:ea typeface="+mn-ea"/>
                <a:cs typeface="Helvetica" panose="020B0604020202020204" pitchFamily="34" charset="0"/>
                <a:hlinkClick r:id="rId6">
                  <a:extLst>
                    <a:ext uri="{A12FA001-AC4F-418D-AE19-62706E023703}">
                      <ahyp:hlinkClr xmlns:ahyp="http://schemas.microsoft.com/office/drawing/2018/hyperlinkcolor" val="tx"/>
                    </a:ext>
                  </a:extLst>
                </a:hlinkClick>
              </a:rPr>
              <a:t>Justinmind</a:t>
            </a:r>
            <a:r>
              <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0754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CA06C9A-A2A6-B465-423F-604D11DC4BB7}"/>
              </a:ext>
            </a:extLst>
          </p:cNvPr>
          <p:cNvSpPr txBox="1"/>
          <p:nvPr/>
        </p:nvSpPr>
        <p:spPr>
          <a:xfrm>
            <a:off x="7158550" y="1190866"/>
            <a:ext cx="5033450" cy="420243"/>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Otro más realizado con Balsamiq:</a:t>
            </a:r>
            <a:endPar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D9077118-0FF4-6FAA-539F-209B54E0EBDF}"/>
              </a:ext>
            </a:extLst>
          </p:cNvPr>
          <p:cNvPicPr>
            <a:picLocks noChangeAspect="1"/>
          </p:cNvPicPr>
          <p:nvPr/>
        </p:nvPicPr>
        <p:blipFill>
          <a:blip r:embed="rId2"/>
          <a:stretch>
            <a:fillRect/>
          </a:stretch>
        </p:blipFill>
        <p:spPr>
          <a:xfrm>
            <a:off x="730411" y="2052845"/>
            <a:ext cx="3953618" cy="4653454"/>
          </a:xfrm>
          <a:prstGeom prst="rect">
            <a:avLst/>
          </a:prstGeom>
        </p:spPr>
      </p:pic>
      <p:pic>
        <p:nvPicPr>
          <p:cNvPr id="8" name="Imagen 7">
            <a:extLst>
              <a:ext uri="{FF2B5EF4-FFF2-40B4-BE49-F238E27FC236}">
                <a16:creationId xmlns:a16="http://schemas.microsoft.com/office/drawing/2014/main" id="{1F4273E9-4EFC-5906-C14A-2BAB7221DC23}"/>
              </a:ext>
            </a:extLst>
          </p:cNvPr>
          <p:cNvPicPr>
            <a:picLocks noChangeAspect="1"/>
          </p:cNvPicPr>
          <p:nvPr/>
        </p:nvPicPr>
        <p:blipFill>
          <a:blip r:embed="rId3"/>
          <a:stretch>
            <a:fillRect/>
          </a:stretch>
        </p:blipFill>
        <p:spPr>
          <a:xfrm>
            <a:off x="8036347" y="2052845"/>
            <a:ext cx="2382780" cy="4667805"/>
          </a:xfrm>
          <a:prstGeom prst="rect">
            <a:avLst/>
          </a:prstGeom>
        </p:spPr>
      </p:pic>
      <p:sp>
        <p:nvSpPr>
          <p:cNvPr id="11" name="CuadroTexto 10">
            <a:extLst>
              <a:ext uri="{FF2B5EF4-FFF2-40B4-BE49-F238E27FC236}">
                <a16:creationId xmlns:a16="http://schemas.microsoft.com/office/drawing/2014/main" id="{5A20394D-1502-7205-8CAD-F9FD2F232F3D}"/>
              </a:ext>
            </a:extLst>
          </p:cNvPr>
          <p:cNvSpPr txBox="1"/>
          <p:nvPr/>
        </p:nvSpPr>
        <p:spPr>
          <a:xfrm>
            <a:off x="-340780" y="1190866"/>
            <a:ext cx="6096000" cy="775725"/>
          </a:xfrm>
          <a:prstGeom prst="rect">
            <a:avLst/>
          </a:prstGeom>
          <a:noFill/>
        </p:spPr>
        <p:txBody>
          <a:bodyPr wrap="square">
            <a:spAutoFit/>
          </a:bodyPr>
          <a:lstStyle/>
          <a:p>
            <a:pPr marL="0" marR="0" lvl="0" indent="0" algn="ctr"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Ejemplo de un lo-fi </a:t>
            </a:r>
            <a:r>
              <a:rPr kumimoji="1" lang="es-ES" sz="21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wireframe</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realizado en Justinmind:</a:t>
            </a:r>
            <a:endParaRPr kumimoji="1" lang="es-ES" sz="21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endParaRPr>
          </a:p>
        </p:txBody>
      </p:sp>
      <p:sp>
        <p:nvSpPr>
          <p:cNvPr id="15" name="CuadroTexto 14">
            <a:extLst>
              <a:ext uri="{FF2B5EF4-FFF2-40B4-BE49-F238E27FC236}">
                <a16:creationId xmlns:a16="http://schemas.microsoft.com/office/drawing/2014/main" id="{1CA63D16-5E5C-43D0-2E3C-16F8F217A577}"/>
              </a:ext>
            </a:extLst>
          </p:cNvPr>
          <p:cNvSpPr txBox="1"/>
          <p:nvPr/>
        </p:nvSpPr>
        <p:spPr>
          <a:xfrm>
            <a:off x="242556" y="808771"/>
            <a:ext cx="6267450" cy="256289"/>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05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3.-  Diseño visual</a:t>
            </a:r>
          </a:p>
        </p:txBody>
      </p:sp>
    </p:spTree>
    <p:extLst>
      <p:ext uri="{BB962C8B-B14F-4D97-AF65-F5344CB8AC3E}">
        <p14:creationId xmlns:p14="http://schemas.microsoft.com/office/powerpoint/2010/main" val="108002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36B04E-F947-4283-9D16-1DF6D3D45B1A}"/>
              </a:ext>
            </a:extLst>
          </p:cNvPr>
          <p:cNvSpPr txBox="1"/>
          <p:nvPr/>
        </p:nvSpPr>
        <p:spPr>
          <a:xfrm>
            <a:off x="117055" y="4164475"/>
            <a:ext cx="23498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 a esperar a que te hagan una receta? </a:t>
            </a:r>
          </a:p>
        </p:txBody>
      </p:sp>
      <p:pic>
        <p:nvPicPr>
          <p:cNvPr id="2" name="Imagen 1">
            <a:extLst>
              <a:ext uri="{FF2B5EF4-FFF2-40B4-BE49-F238E27FC236}">
                <a16:creationId xmlns:a16="http://schemas.microsoft.com/office/drawing/2014/main" id="{669C7C94-4C98-A460-9E5C-96AAA0941633}"/>
              </a:ext>
            </a:extLst>
          </p:cNvPr>
          <p:cNvPicPr>
            <a:picLocks noChangeAspect="1"/>
          </p:cNvPicPr>
          <p:nvPr/>
        </p:nvPicPr>
        <p:blipFill>
          <a:blip r:embed="rId2"/>
          <a:stretch>
            <a:fillRect/>
          </a:stretch>
        </p:blipFill>
        <p:spPr>
          <a:xfrm>
            <a:off x="2486346" y="299369"/>
            <a:ext cx="9588599" cy="6265817"/>
          </a:xfrm>
          <a:prstGeom prst="rect">
            <a:avLst/>
          </a:prstGeom>
        </p:spPr>
      </p:pic>
    </p:spTree>
    <p:extLst>
      <p:ext uri="{BB962C8B-B14F-4D97-AF65-F5344CB8AC3E}">
        <p14:creationId xmlns:p14="http://schemas.microsoft.com/office/powerpoint/2010/main" val="29131669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5A20394D-1502-7205-8CAD-F9FD2F232F3D}"/>
              </a:ext>
            </a:extLst>
          </p:cNvPr>
          <p:cNvSpPr txBox="1"/>
          <p:nvPr/>
        </p:nvSpPr>
        <p:spPr>
          <a:xfrm>
            <a:off x="328516" y="1488039"/>
            <a:ext cx="5544878" cy="3881921"/>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Existe una herramienta maravillosa que traslada prototipos de baja fidelidad hechos en papel y lápiz a digital con una simple foto de móvil. La app se llama </a:t>
            </a:r>
            <a:r>
              <a:rPr kumimoji="1" lang="es-ES" sz="2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hlinkClick r:id="rId2">
                  <a:extLst>
                    <a:ext uri="{A12FA001-AC4F-418D-AE19-62706E023703}">
                      <ahyp:hlinkClr xmlns:ahyp="http://schemas.microsoft.com/office/drawing/2018/hyperlinkcolor" val="tx"/>
                    </a:ext>
                  </a:extLst>
                </a:hlinkClick>
              </a:rPr>
              <a:t>POP</a:t>
            </a:r>
            <a:r>
              <a:rPr kumimoji="1" lang="es-ES" sz="2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Además, también hace transiciones entre los </a:t>
            </a:r>
            <a:r>
              <a:rPr kumimoji="1" lang="es-E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wireframes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forma automática para aparentar interacción que quedan muy resultones.</a:t>
            </a:r>
          </a:p>
        </p:txBody>
      </p:sp>
      <p:sp>
        <p:nvSpPr>
          <p:cNvPr id="15" name="CuadroTexto 14">
            <a:extLst>
              <a:ext uri="{FF2B5EF4-FFF2-40B4-BE49-F238E27FC236}">
                <a16:creationId xmlns:a16="http://schemas.microsoft.com/office/drawing/2014/main" id="{1CA63D16-5E5C-43D0-2E3C-16F8F217A577}"/>
              </a:ext>
            </a:extLst>
          </p:cNvPr>
          <p:cNvSpPr txBox="1"/>
          <p:nvPr/>
        </p:nvSpPr>
        <p:spPr>
          <a:xfrm>
            <a:off x="242556" y="808771"/>
            <a:ext cx="6267450" cy="256289"/>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05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3.-  Diseño visual</a:t>
            </a:r>
          </a:p>
        </p:txBody>
      </p:sp>
      <p:pic>
        <p:nvPicPr>
          <p:cNvPr id="10" name="Imagen 9" descr="Imagen que contiene Diagrama&#10;&#10;Descripción generada automáticamente">
            <a:extLst>
              <a:ext uri="{FF2B5EF4-FFF2-40B4-BE49-F238E27FC236}">
                <a16:creationId xmlns:a16="http://schemas.microsoft.com/office/drawing/2014/main" id="{3DA6BCC2-BF7A-A8EF-4CC0-E8AE510E5CA0}"/>
              </a:ext>
            </a:extLst>
          </p:cNvPr>
          <p:cNvPicPr>
            <a:picLocks noChangeAspect="1"/>
          </p:cNvPicPr>
          <p:nvPr/>
        </p:nvPicPr>
        <p:blipFill rotWithShape="1">
          <a:blip r:embed="rId3">
            <a:extLst>
              <a:ext uri="{28A0092B-C50C-407E-A947-70E740481C1C}">
                <a14:useLocalDpi xmlns:a14="http://schemas.microsoft.com/office/drawing/2010/main" val="0"/>
              </a:ext>
            </a:extLst>
          </a:blip>
          <a:srcRect l="15674" t="5687" r="18512"/>
          <a:stretch/>
        </p:blipFill>
        <p:spPr>
          <a:xfrm>
            <a:off x="6318607" y="1373587"/>
            <a:ext cx="5634575" cy="3916049"/>
          </a:xfrm>
          <a:prstGeom prst="rect">
            <a:avLst/>
          </a:prstGeom>
        </p:spPr>
      </p:pic>
    </p:spTree>
    <p:extLst>
      <p:ext uri="{BB962C8B-B14F-4D97-AF65-F5344CB8AC3E}">
        <p14:creationId xmlns:p14="http://schemas.microsoft.com/office/powerpoint/2010/main" val="6174490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1CA63D16-5E5C-43D0-2E3C-16F8F217A577}"/>
              </a:ext>
            </a:extLst>
          </p:cNvPr>
          <p:cNvSpPr txBox="1"/>
          <p:nvPr/>
        </p:nvSpPr>
        <p:spPr>
          <a:xfrm>
            <a:off x="242556" y="808771"/>
            <a:ext cx="6267450" cy="256289"/>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05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3.-  Diseño visual</a:t>
            </a:r>
          </a:p>
        </p:txBody>
      </p:sp>
      <p:pic>
        <p:nvPicPr>
          <p:cNvPr id="2" name="mkt_features_prototyping">
            <a:hlinkClick r:id="" action="ppaction://media"/>
            <a:extLst>
              <a:ext uri="{FF2B5EF4-FFF2-40B4-BE49-F238E27FC236}">
                <a16:creationId xmlns:a16="http://schemas.microsoft.com/office/drawing/2014/main" id="{7EB0D77D-C755-9D4D-8FF0-49DE3140DF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4600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636888" y="2413740"/>
            <a:ext cx="80659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paso final: Los  </a:t>
            </a:r>
            <a:r>
              <a:rPr kumimoji="0" lang="es-ES" sz="5400" b="1" i="0" u="none" strike="noStrike" kern="1200" cap="none" spc="0" normalizeH="0" baseline="0" noProof="0" dirty="0" err="1">
                <a:ln>
                  <a:noFill/>
                </a:ln>
                <a:solidFill>
                  <a:srgbClr val="FFF309"/>
                </a:solidFill>
                <a:effectLst/>
                <a:uLnTx/>
                <a:uFillTx/>
                <a:latin typeface="Helvetica" panose="020B0604020202020204" pitchFamily="34" charset="0"/>
                <a:ea typeface="+mn-ea"/>
                <a:cs typeface="Helvetica" panose="020B0604020202020204" pitchFamily="34" charset="0"/>
              </a:rPr>
              <a:t>wireflows</a:t>
            </a:r>
            <a:endPar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endParaRP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405311" y="2089826"/>
            <a:ext cx="0" cy="24021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9870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5A20394D-1502-7205-8CAD-F9FD2F232F3D}"/>
              </a:ext>
            </a:extLst>
          </p:cNvPr>
          <p:cNvSpPr txBox="1"/>
          <p:nvPr/>
        </p:nvSpPr>
        <p:spPr>
          <a:xfrm>
            <a:off x="335504" y="1033886"/>
            <a:ext cx="11465971" cy="4527521"/>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WIREFRAMES</a:t>
            </a:r>
            <a:endParaRPr kumimoji="1" lang="es-ES" sz="21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Primero hemos definido los</a:t>
            </a:r>
            <a:r>
              <a:rPr kumimoji="1" lang="es-ES" sz="2100" b="1"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1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task</a:t>
            </a:r>
            <a:r>
              <a:rPr kumimoji="1" lang="es-ES" sz="2100" b="1"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1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flows</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para definir el camino que va a seguir una opción dese el principio hasta completarla. Después hemos definido los </a:t>
            </a:r>
            <a:r>
              <a:rPr kumimoji="1" lang="es-ES" sz="21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user</a:t>
            </a:r>
            <a:r>
              <a:rPr kumimoji="1" lang="es-ES" sz="2100" b="1"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1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flows</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son todas las posibles interacciones que va a realizar un usuario para realizar lo que la aplicación le permita. Estas representaciones son la base para iniciar el prototipado.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El primer paso es crear los prototipos o </a:t>
            </a:r>
            <a:r>
              <a:rPr kumimoji="1" lang="es-ES" sz="2100" b="1" i="1"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WIREFRAMES</a:t>
            </a:r>
            <a:r>
              <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 de cada pantalla por separado.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En esencia, un </a:t>
            </a:r>
            <a:r>
              <a:rPr kumimoji="1" lang="es-ES" sz="2100" b="1" i="1" u="none" strike="noStrike" kern="1200" cap="none" spc="0" normalizeH="0" baseline="0" noProof="0" dirty="0" err="1">
                <a:ln>
                  <a:noFill/>
                </a:ln>
                <a:solidFill>
                  <a:srgbClr val="F9FAFB"/>
                </a:solidFill>
                <a:effectLst/>
                <a:uLnTx/>
                <a:uFillTx/>
                <a:latin typeface="Helvetica" panose="020B0604020202020204" pitchFamily="34" charset="0"/>
                <a:ea typeface="+mn-ea"/>
                <a:cs typeface="Helvetica" panose="020B0604020202020204" pitchFamily="34" charset="0"/>
              </a:rPr>
              <a:t>wireframe</a:t>
            </a:r>
            <a:r>
              <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 es un </a:t>
            </a:r>
            <a:r>
              <a:rPr kumimoji="1" lang="es-ES" sz="2100" b="1"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esquema de interfaz</a:t>
            </a:r>
            <a:r>
              <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 Estos esquemas no tienen el objetivo de ser detallados ni tener elementos definitivos de diseño ni estéticos. Los </a:t>
            </a:r>
            <a:r>
              <a:rPr kumimoji="1" lang="es-ES" sz="2100" b="0" i="0" u="none" strike="noStrike" kern="1200" cap="none" spc="0" normalizeH="0" baseline="0" noProof="0" dirty="0" err="1">
                <a:ln>
                  <a:noFill/>
                </a:ln>
                <a:solidFill>
                  <a:srgbClr val="F9FAFB"/>
                </a:solidFill>
                <a:effectLst/>
                <a:uLnTx/>
                <a:uFillTx/>
                <a:latin typeface="Helvetica" panose="020B0604020202020204" pitchFamily="34" charset="0"/>
                <a:ea typeface="+mn-ea"/>
                <a:cs typeface="Helvetica" panose="020B0604020202020204" pitchFamily="34" charset="0"/>
              </a:rPr>
              <a:t>wireframes</a:t>
            </a:r>
            <a:r>
              <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 son </a:t>
            </a:r>
            <a:r>
              <a:rPr kumimoji="1" lang="es-ES" sz="2100" b="1"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representaciones sencillas </a:t>
            </a:r>
            <a:r>
              <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para ubicar los elementos de la interfaz y definir así, cómo interactuará el usuario con ella. Por lo tanto, los </a:t>
            </a:r>
            <a:r>
              <a:rPr kumimoji="1" lang="es-ES" sz="2100" b="0" i="0" u="none" strike="noStrike" kern="1200" cap="none" spc="0" normalizeH="0" baseline="0" noProof="0" dirty="0" err="1">
                <a:ln>
                  <a:noFill/>
                </a:ln>
                <a:solidFill>
                  <a:srgbClr val="F9FAFB"/>
                </a:solidFill>
                <a:effectLst/>
                <a:uLnTx/>
                <a:uFillTx/>
                <a:latin typeface="Helvetica" panose="020B0604020202020204" pitchFamily="34" charset="0"/>
                <a:ea typeface="+mn-ea"/>
                <a:cs typeface="Helvetica" panose="020B0604020202020204" pitchFamily="34" charset="0"/>
              </a:rPr>
              <a:t>wireframes</a:t>
            </a:r>
            <a:r>
              <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rPr>
              <a:t> sirven para definir la experiencia de usuario aplicando desde el inicio los principios de usabilidad. </a:t>
            </a:r>
          </a:p>
        </p:txBody>
      </p:sp>
    </p:spTree>
    <p:extLst>
      <p:ext uri="{BB962C8B-B14F-4D97-AF65-F5344CB8AC3E}">
        <p14:creationId xmlns:p14="http://schemas.microsoft.com/office/powerpoint/2010/main" val="22613789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5A20394D-1502-7205-8CAD-F9FD2F232F3D}"/>
              </a:ext>
            </a:extLst>
          </p:cNvPr>
          <p:cNvSpPr txBox="1"/>
          <p:nvPr/>
        </p:nvSpPr>
        <p:spPr>
          <a:xfrm>
            <a:off x="335503" y="1300586"/>
            <a:ext cx="11465971" cy="420243"/>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Ejemplo de </a:t>
            </a:r>
            <a:r>
              <a:rPr kumimoji="1" lang="es-ES" sz="21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Wireframe</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endPar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endParaRPr>
          </a:p>
        </p:txBody>
      </p:sp>
      <p:pic>
        <p:nvPicPr>
          <p:cNvPr id="3" name="Imagen 2" descr="Diagrama&#10;&#10;Descripción generada automáticamente">
            <a:extLst>
              <a:ext uri="{FF2B5EF4-FFF2-40B4-BE49-F238E27FC236}">
                <a16:creationId xmlns:a16="http://schemas.microsoft.com/office/drawing/2014/main" id="{5E777D1E-63A5-59A2-741B-E83C63E37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712" y="233916"/>
            <a:ext cx="5819775" cy="6477000"/>
          </a:xfrm>
          <a:prstGeom prst="rect">
            <a:avLst/>
          </a:prstGeom>
        </p:spPr>
      </p:pic>
    </p:spTree>
    <p:extLst>
      <p:ext uri="{BB962C8B-B14F-4D97-AF65-F5344CB8AC3E}">
        <p14:creationId xmlns:p14="http://schemas.microsoft.com/office/powerpoint/2010/main" val="28773549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5A20394D-1502-7205-8CAD-F9FD2F232F3D}"/>
              </a:ext>
            </a:extLst>
          </p:cNvPr>
          <p:cNvSpPr txBox="1"/>
          <p:nvPr/>
        </p:nvSpPr>
        <p:spPr>
          <a:xfrm>
            <a:off x="335503" y="1300586"/>
            <a:ext cx="11465971" cy="420243"/>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Ejemplo de </a:t>
            </a:r>
            <a:r>
              <a:rPr kumimoji="1" lang="es-ES" sz="21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Wireframe</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endParaRPr kumimoji="1" lang="es-ES" sz="2100" b="0" i="0" u="none" strike="noStrike" kern="1200" cap="none" spc="0" normalizeH="0" baseline="0" noProof="0" dirty="0">
              <a:ln>
                <a:noFill/>
              </a:ln>
              <a:solidFill>
                <a:srgbClr val="F9FAFB"/>
              </a:solidFill>
              <a:effectLst/>
              <a:uLnTx/>
              <a:uFillTx/>
              <a:latin typeface="Helvetica" panose="020B0604020202020204" pitchFamily="34" charset="0"/>
              <a:ea typeface="+mn-ea"/>
              <a:cs typeface="Helvetica" panose="020B0604020202020204" pitchFamily="34" charset="0"/>
            </a:endParaRPr>
          </a:p>
        </p:txBody>
      </p:sp>
      <p:pic>
        <p:nvPicPr>
          <p:cNvPr id="3" name="Imagen 2" descr="Diagrama&#10;&#10;Descripción generada automáticamente">
            <a:extLst>
              <a:ext uri="{FF2B5EF4-FFF2-40B4-BE49-F238E27FC236}">
                <a16:creationId xmlns:a16="http://schemas.microsoft.com/office/drawing/2014/main" id="{5E777D1E-63A5-59A2-741B-E83C63E37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712" y="233916"/>
            <a:ext cx="5819775" cy="6477000"/>
          </a:xfrm>
          <a:prstGeom prst="rect">
            <a:avLst/>
          </a:prstGeom>
        </p:spPr>
      </p:pic>
    </p:spTree>
    <p:extLst>
      <p:ext uri="{BB962C8B-B14F-4D97-AF65-F5344CB8AC3E}">
        <p14:creationId xmlns:p14="http://schemas.microsoft.com/office/powerpoint/2010/main" val="16474395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5A20394D-1502-7205-8CAD-F9FD2F232F3D}"/>
              </a:ext>
            </a:extLst>
          </p:cNvPr>
          <p:cNvSpPr txBox="1"/>
          <p:nvPr/>
        </p:nvSpPr>
        <p:spPr>
          <a:xfrm>
            <a:off x="324914" y="1199296"/>
            <a:ext cx="11542171" cy="3528787"/>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800" b="1" i="1"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WIREFLOWS</a:t>
            </a:r>
            <a:endParaRPr kumimoji="1" lang="es-ES" sz="2100" b="1" i="1"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siguiente paso es diseñar todos los </a:t>
            </a:r>
            <a:r>
              <a:rPr kumimoji="1" lang="es-ES" sz="21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wireframes</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entran en funcionamiento cuando un usuario quiere realizar UN </a:t>
            </a:r>
            <a:r>
              <a:rPr kumimoji="1" lang="es-ES" sz="21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TASK FLOW, </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pero sin incluir interacción. A esta representación se le denomina </a:t>
            </a:r>
            <a:r>
              <a:rPr kumimoji="1" lang="es-ES" sz="2100" b="1"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WIREFLOWS.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Cuando acabemos de representar todas las </a:t>
            </a:r>
            <a:r>
              <a:rPr kumimoji="1" lang="es-ES" sz="21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Task</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Flow que queremos que haga nuestra aplicación, habremos acabado el diseño de la estructura y podremos pasar a LA FASE FINAL DEL DISEÑO.</a:t>
            </a:r>
            <a:endParaRPr kumimoji="1" lang="es-ES" sz="21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24560920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5A20394D-1502-7205-8CAD-F9FD2F232F3D}"/>
              </a:ext>
            </a:extLst>
          </p:cNvPr>
          <p:cNvSpPr txBox="1"/>
          <p:nvPr/>
        </p:nvSpPr>
        <p:spPr>
          <a:xfrm>
            <a:off x="324914" y="931813"/>
            <a:ext cx="11542171" cy="420243"/>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Ejemplo de </a:t>
            </a:r>
            <a:r>
              <a:rPr kumimoji="1" lang="es-ES" sz="21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Wireflow</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endParaRPr kumimoji="1" lang="es-ES" sz="21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endParaRPr>
          </a:p>
        </p:txBody>
      </p:sp>
      <p:pic>
        <p:nvPicPr>
          <p:cNvPr id="3" name="Imagen 2" descr="Interfaz de usuario gráfica&#10;&#10;Descripción generada automáticamente">
            <a:extLst>
              <a:ext uri="{FF2B5EF4-FFF2-40B4-BE49-F238E27FC236}">
                <a16:creationId xmlns:a16="http://schemas.microsoft.com/office/drawing/2014/main" id="{116A2EC8-30FB-69B1-FF97-3249F3CF6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 y="1783383"/>
            <a:ext cx="12192000" cy="4453284"/>
          </a:xfrm>
          <a:prstGeom prst="rect">
            <a:avLst/>
          </a:prstGeom>
        </p:spPr>
      </p:pic>
    </p:spTree>
    <p:extLst>
      <p:ext uri="{BB962C8B-B14F-4D97-AF65-F5344CB8AC3E}">
        <p14:creationId xmlns:p14="http://schemas.microsoft.com/office/powerpoint/2010/main" val="29933289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5A20394D-1502-7205-8CAD-F9FD2F232F3D}"/>
              </a:ext>
            </a:extLst>
          </p:cNvPr>
          <p:cNvSpPr txBox="1"/>
          <p:nvPr/>
        </p:nvSpPr>
        <p:spPr>
          <a:xfrm>
            <a:off x="324914" y="931813"/>
            <a:ext cx="11542171" cy="420243"/>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Ejemplo de </a:t>
            </a:r>
            <a:r>
              <a:rPr kumimoji="1" lang="es-ES" sz="21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Wireflow</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con un poco de </a:t>
            </a:r>
            <a:r>
              <a:rPr kumimoji="1" lang="es-ES" sz="21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look&amp;feel</a:t>
            </a:r>
            <a:r>
              <a:rPr kumimoji="1" lang="es-ES" sz="2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endParaRPr kumimoji="1" lang="es-ES" sz="21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endParaRPr>
          </a:p>
        </p:txBody>
      </p:sp>
      <p:pic>
        <p:nvPicPr>
          <p:cNvPr id="6" name="Imagen 5" descr="Interfaz de usuario gráfica&#10;&#10;Descripción generada automáticamente">
            <a:extLst>
              <a:ext uri="{FF2B5EF4-FFF2-40B4-BE49-F238E27FC236}">
                <a16:creationId xmlns:a16="http://schemas.microsoft.com/office/drawing/2014/main" id="{75DF4D45-6DA8-9055-24EA-4A28867A0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90879"/>
            <a:ext cx="12192000" cy="5628841"/>
          </a:xfrm>
          <a:prstGeom prst="rect">
            <a:avLst/>
          </a:prstGeom>
        </p:spPr>
      </p:pic>
    </p:spTree>
    <p:extLst>
      <p:ext uri="{BB962C8B-B14F-4D97-AF65-F5344CB8AC3E}">
        <p14:creationId xmlns:p14="http://schemas.microsoft.com/office/powerpoint/2010/main" val="17008142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CA06C9A-A2A6-B465-423F-604D11DC4BB7}"/>
              </a:ext>
            </a:extLst>
          </p:cNvPr>
          <p:cNvSpPr txBox="1"/>
          <p:nvPr/>
        </p:nvSpPr>
        <p:spPr>
          <a:xfrm>
            <a:off x="335504" y="906541"/>
            <a:ext cx="11599321" cy="6063006"/>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11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3.-  Diseño visual</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el prototipo de baja fidelidad no se ha de incluir otros aspectos de diseño que no sean referentes a la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estructura</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por ello, se suelen hacer en gama de grises o con los colores básicos de una de las plataformas (IOS, Android, Web, etc..).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vez que el prototipo se ha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aprobado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por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todas</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las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partes</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involucradas en el desarrollo, pasaremos a realizar el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PROTOTIPO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definitivo o de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ALTA RESOLUCIÓN</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Para llegar a este prototipo debemos pasar por varios pasos en los que definiremos:</a:t>
            </a:r>
          </a:p>
          <a:p>
            <a:pPr marL="342900" marR="0" lvl="0" indent="-342900" algn="l" defTabSz="914400" rtl="0" eaLnBrk="1" fontAlgn="auto" latinLnBrk="0" hangingPunct="1">
              <a:lnSpc>
                <a:spcPct val="110000"/>
              </a:lnSpc>
              <a:spcBef>
                <a:spcPct val="20000"/>
              </a:spcBef>
              <a:spcAft>
                <a:spcPts val="800"/>
              </a:spcAft>
              <a:buClr>
                <a:srgbClr val="4DB392"/>
              </a:buClr>
              <a:buSzTx/>
              <a:buFont typeface="Courier New" panose="02070309020205020404" pitchFamily="49" charset="0"/>
              <a:buChar char="o"/>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a:t>
            </a: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GUÍA DE ESTILO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con la que desarrollaremos el resto de la parte visual de forma consistente.</a:t>
            </a:r>
          </a:p>
          <a:p>
            <a:pPr marL="342900" marR="0" lvl="0" indent="-342900" algn="l" defTabSz="914400" rtl="0" eaLnBrk="1" fontAlgn="auto" latinLnBrk="0" hangingPunct="1">
              <a:lnSpc>
                <a:spcPct val="110000"/>
              </a:lnSpc>
              <a:spcBef>
                <a:spcPct val="20000"/>
              </a:spcBef>
              <a:spcAft>
                <a:spcPts val="800"/>
              </a:spcAft>
              <a:buClr>
                <a:srgbClr val="4DB392"/>
              </a:buClr>
              <a:buSzTx/>
              <a:buFont typeface="Courier New" panose="02070309020205020404" pitchFamily="49" charset="0"/>
              <a:buChar char="o"/>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 </a:t>
            </a: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DISPOSICIÓN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final</a:t>
            </a: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 los </a:t>
            </a: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CONTENIDOS</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342900" marR="0" lvl="0" indent="-342900" algn="l" defTabSz="914400" rtl="0" eaLnBrk="1" fontAlgn="auto" latinLnBrk="0" hangingPunct="1">
              <a:lnSpc>
                <a:spcPct val="110000"/>
              </a:lnSpc>
              <a:spcBef>
                <a:spcPct val="20000"/>
              </a:spcBef>
              <a:spcAft>
                <a:spcPts val="800"/>
              </a:spcAft>
              <a:buClr>
                <a:srgbClr val="4DB392"/>
              </a:buClr>
              <a:buSzTx/>
              <a:buFont typeface="Courier New" panose="02070309020205020404" pitchFamily="49" charset="0"/>
              <a:buChar char="o"/>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Elegiremos el resto de los elementos visuales que acompañarán a nuestros contenidos, como </a:t>
            </a: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TEXTOS</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IMÁGENES</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a:t>
            </a:r>
            <a:r>
              <a:rPr kumimoji="1" lang="es-ES" sz="22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VÍDEOS</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endParaRPr kumimoji="1" lang="es-ES" sz="2200" b="0"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4" name="CuadroTexto 3">
            <a:extLst>
              <a:ext uri="{FF2B5EF4-FFF2-40B4-BE49-F238E27FC236}">
                <a16:creationId xmlns:a16="http://schemas.microsoft.com/office/drawing/2014/main" id="{68E81188-952F-FF76-4656-239C36954F45}"/>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5" name="Conector recto 4">
            <a:extLst>
              <a:ext uri="{FF2B5EF4-FFF2-40B4-BE49-F238E27FC236}">
                <a16:creationId xmlns:a16="http://schemas.microsoft.com/office/drawing/2014/main" id="{6B9E21EB-704C-E1C9-2D0E-D5B4725CA4F6}"/>
              </a:ext>
            </a:extLst>
          </p:cNvPr>
          <p:cNvCxnSpPr>
            <a:cxnSpLocks/>
          </p:cNvCxnSpPr>
          <p:nvPr/>
        </p:nvCxnSpPr>
        <p:spPr>
          <a:xfrm>
            <a:off x="335504" y="706009"/>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081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36B04E-F947-4283-9D16-1DF6D3D45B1A}"/>
              </a:ext>
            </a:extLst>
          </p:cNvPr>
          <p:cNvSpPr txBox="1"/>
          <p:nvPr/>
        </p:nvSpPr>
        <p:spPr>
          <a:xfrm>
            <a:off x="393280" y="3859675"/>
            <a:ext cx="275061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 a tratar de apagar el aire acondicionado...</a:t>
            </a:r>
          </a:p>
        </p:txBody>
      </p:sp>
      <p:pic>
        <p:nvPicPr>
          <p:cNvPr id="4" name="Picture 11" descr="interfaces confusos 003">
            <a:extLst>
              <a:ext uri="{FF2B5EF4-FFF2-40B4-BE49-F238E27FC236}">
                <a16:creationId xmlns:a16="http://schemas.microsoft.com/office/drawing/2014/main" id="{83B424CC-867F-15BA-03CD-E2D19C036762}"/>
              </a:ext>
            </a:extLst>
          </p:cNvPr>
          <p:cNvPicPr>
            <a:picLocks noChangeAspect="1" noChangeArrowheads="1"/>
          </p:cNvPicPr>
          <p:nvPr/>
        </p:nvPicPr>
        <p:blipFill>
          <a:blip r:embed="rId2"/>
          <a:srcRect l="13750" r="13750"/>
          <a:stretch>
            <a:fillRect/>
          </a:stretch>
        </p:blipFill>
        <p:spPr>
          <a:xfrm>
            <a:off x="3721825" y="231272"/>
            <a:ext cx="6405914" cy="6626728"/>
          </a:xfrm>
          <a:prstGeom prst="rect">
            <a:avLst/>
          </a:prstGeom>
          <a:noFill/>
        </p:spPr>
      </p:pic>
      <p:sp>
        <p:nvSpPr>
          <p:cNvPr id="5" name="Text Box 16">
            <a:extLst>
              <a:ext uri="{FF2B5EF4-FFF2-40B4-BE49-F238E27FC236}">
                <a16:creationId xmlns:a16="http://schemas.microsoft.com/office/drawing/2014/main" id="{011FD557-8B00-AABB-D380-18C4B59C1A33}"/>
              </a:ext>
            </a:extLst>
          </p:cNvPr>
          <p:cNvSpPr txBox="1">
            <a:spLocks noChangeArrowheads="1"/>
          </p:cNvSpPr>
          <p:nvPr/>
        </p:nvSpPr>
        <p:spPr bwMode="auto">
          <a:xfrm>
            <a:off x="10611992" y="1016160"/>
            <a:ext cx="1330325" cy="2282825"/>
          </a:xfrm>
          <a:prstGeom prst="rect">
            <a:avLst/>
          </a:prstGeom>
          <a:noFill/>
          <a:ln w="12700">
            <a:noFill/>
            <a:miter lim="800000"/>
            <a:headEnd/>
            <a:tailEnd/>
          </a:ln>
        </p:spPr>
        <p:txBody>
          <a:bodyPr wrap="non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err="1">
                <a:ln>
                  <a:noFill/>
                </a:ln>
                <a:solidFill>
                  <a:srgbClr val="FFFFFF"/>
                </a:solidFill>
                <a:effectLst/>
                <a:uLnTx/>
                <a:uFillTx/>
                <a:latin typeface="Verdana" charset="0"/>
                <a:ea typeface="+mn-ea"/>
                <a:cs typeface="+mn-cs"/>
              </a:rPr>
              <a:t>Mode</a:t>
            </a:r>
            <a:endParaRPr kumimoji="0" lang="es-ES" sz="2400" b="0" i="0" u="none" strike="noStrike" kern="1200" cap="none" spc="0" normalizeH="0" baseline="0" noProof="0" dirty="0">
              <a:ln>
                <a:noFill/>
              </a:ln>
              <a:solidFill>
                <a:srgbClr val="FFFFFF"/>
              </a:solidFill>
              <a:effectLst/>
              <a:uLnTx/>
              <a:uFillTx/>
              <a:latin typeface="Verdana"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Verdana" charset="0"/>
                <a:ea typeface="+mn-ea"/>
                <a:cs typeface="+mn-cs"/>
              </a:rPr>
              <a:t>OFF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Verdana" charset="0"/>
                <a:ea typeface="+mn-ea"/>
                <a:cs typeface="+mn-cs"/>
              </a:rPr>
              <a:t>HEAT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Verdana" charset="0"/>
                <a:ea typeface="+mn-ea"/>
                <a:cs typeface="+mn-cs"/>
              </a:rPr>
              <a:t>E-HEAT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Verdana" charset="0"/>
                <a:ea typeface="+mn-ea"/>
                <a:cs typeface="+mn-cs"/>
              </a:rPr>
              <a:t>COLD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Verdana" charset="0"/>
                <a:ea typeface="+mn-ea"/>
                <a:cs typeface="+mn-cs"/>
              </a:rPr>
              <a:t>AUTO</a:t>
            </a:r>
          </a:p>
        </p:txBody>
      </p:sp>
      <p:cxnSp>
        <p:nvCxnSpPr>
          <p:cNvPr id="8" name="Conector recto 7">
            <a:extLst>
              <a:ext uri="{FF2B5EF4-FFF2-40B4-BE49-F238E27FC236}">
                <a16:creationId xmlns:a16="http://schemas.microsoft.com/office/drawing/2014/main" id="{1F3FC6A0-7A48-7A52-DFAB-ABDA1F8F49C3}"/>
              </a:ext>
            </a:extLst>
          </p:cNvPr>
          <p:cNvCxnSpPr/>
          <p:nvPr/>
        </p:nvCxnSpPr>
        <p:spPr>
          <a:xfrm>
            <a:off x="10493875" y="1317625"/>
            <a:ext cx="0" cy="20859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D8966CCE-E6C9-7A05-0FD2-CC756EA75829}"/>
              </a:ext>
            </a:extLst>
          </p:cNvPr>
          <p:cNvCxnSpPr>
            <a:cxnSpLocks/>
          </p:cNvCxnSpPr>
          <p:nvPr/>
        </p:nvCxnSpPr>
        <p:spPr>
          <a:xfrm flipH="1" flipV="1">
            <a:off x="6284359" y="1736332"/>
            <a:ext cx="4113088" cy="63699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AE83E284-020E-3F30-410D-117AAAC37C41}"/>
              </a:ext>
            </a:extLst>
          </p:cNvPr>
          <p:cNvSpPr/>
          <p:nvPr/>
        </p:nvSpPr>
        <p:spPr>
          <a:xfrm>
            <a:off x="5907640" y="1520575"/>
            <a:ext cx="376719" cy="431515"/>
          </a:xfrm>
          <a:prstGeom prst="ellipse">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15194794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CuadroTexto 4">
            <a:extLst>
              <a:ext uri="{FF2B5EF4-FFF2-40B4-BE49-F238E27FC236}">
                <a16:creationId xmlns:a16="http://schemas.microsoft.com/office/drawing/2014/main" id="{E5DD0F38-FFF6-4274-AC48-C0F7FE82CC74}"/>
              </a:ext>
            </a:extLst>
          </p:cNvPr>
          <p:cNvSpPr txBox="1"/>
          <p:nvPr/>
        </p:nvSpPr>
        <p:spPr>
          <a:xfrm>
            <a:off x="304649" y="711296"/>
            <a:ext cx="4515154" cy="5759451"/>
          </a:xfrm>
          <a:prstGeom prst="rect">
            <a:avLst/>
          </a:prstGeom>
        </p:spPr>
        <p:txBody>
          <a:bodyPr vert="horz" wrap="square" lIns="0" tIns="0" rIns="0" bIns="0" rtlCol="0" anchor="t">
            <a:normAutofit lnSpcReduction="10000"/>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Llegó la hora de la verdad.</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Primero, vamos a realizar un prototipo de baja resolución de nuestra aplicación.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Partiremos de los WIREFRAMES de la pantalla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principal</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de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dos de las opciones más importantes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Cuando el aspecto de esas dos opciones y de la pantalla principal esté APROBADA por todas las partes, se comenzará a realizar el WIREFLOW de la aplicación.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p:txBody>
      </p:sp>
      <p:pic>
        <p:nvPicPr>
          <p:cNvPr id="6" name="Imagen 5" descr="Primer plano de las manos de una mujer tecleando y usando un trackpad en un portátil con una taza">
            <a:extLst>
              <a:ext uri="{FF2B5EF4-FFF2-40B4-BE49-F238E27FC236}">
                <a16:creationId xmlns:a16="http://schemas.microsoft.com/office/drawing/2014/main" id="{4365FBC6-3029-4AF9-0048-BB21E860B7B9}"/>
              </a:ext>
            </a:extLst>
          </p:cNvPr>
          <p:cNvPicPr>
            <a:picLocks noChangeAspect="1"/>
          </p:cNvPicPr>
          <p:nvPr/>
        </p:nvPicPr>
        <p:blipFill>
          <a:blip r:embed="rId2">
            <a:extLst>
              <a:ext uri="{28A0092B-C50C-407E-A947-70E740481C1C}">
                <a14:useLocalDpi xmlns:a14="http://schemas.microsoft.com/office/drawing/2010/main" val="0"/>
              </a:ext>
            </a:extLst>
          </a:blip>
          <a:srcRect l="26039" r="26039"/>
          <a:stretch/>
        </p:blipFill>
        <p:spPr>
          <a:xfrm>
            <a:off x="5124451" y="593413"/>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129741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36B04E-F947-4283-9D16-1DF6D3D45B1A}"/>
              </a:ext>
            </a:extLst>
          </p:cNvPr>
          <p:cNvSpPr txBox="1"/>
          <p:nvPr/>
        </p:nvSpPr>
        <p:spPr>
          <a:xfrm>
            <a:off x="261241" y="209624"/>
            <a:ext cx="113296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 las horas dedicadas a tratar de leer el texto de un </a:t>
            </a:r>
            <a:r>
              <a:rPr kumimoji="1" lang="es-E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reel</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a:t>
            </a:r>
            <a:r>
              <a:rPr kumimoji="1" lang="es-E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Instragram</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p:txBody>
      </p:sp>
      <p:pic>
        <p:nvPicPr>
          <p:cNvPr id="19" name="Imagen 18" descr="Interfaz de usuario gráfica&#10;&#10;Descripción generada automáticamente">
            <a:extLst>
              <a:ext uri="{FF2B5EF4-FFF2-40B4-BE49-F238E27FC236}">
                <a16:creationId xmlns:a16="http://schemas.microsoft.com/office/drawing/2014/main" id="{A5460987-1F07-441F-0D14-49E51F419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38" y="1210484"/>
            <a:ext cx="9642448" cy="5437892"/>
          </a:xfrm>
          <a:prstGeom prst="rect">
            <a:avLst/>
          </a:prstGeom>
        </p:spPr>
      </p:pic>
    </p:spTree>
    <p:extLst>
      <p:ext uri="{BB962C8B-B14F-4D97-AF65-F5344CB8AC3E}">
        <p14:creationId xmlns:p14="http://schemas.microsoft.com/office/powerpoint/2010/main" val="2913532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36B04E-F947-4283-9D16-1DF6D3D45B1A}"/>
              </a:ext>
            </a:extLst>
          </p:cNvPr>
          <p:cNvSpPr txBox="1"/>
          <p:nvPr/>
        </p:nvSpPr>
        <p:spPr>
          <a:xfrm>
            <a:off x="2312695" y="688369"/>
            <a:ext cx="756660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1" lang="es-ES" sz="2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 a insertar una imagen en un PowerPoint? </a:t>
            </a:r>
          </a:p>
        </p:txBody>
      </p:sp>
      <p:pic>
        <p:nvPicPr>
          <p:cNvPr id="4" name="Imagen 3">
            <a:extLst>
              <a:ext uri="{FF2B5EF4-FFF2-40B4-BE49-F238E27FC236}">
                <a16:creationId xmlns:a16="http://schemas.microsoft.com/office/drawing/2014/main" id="{28391AF6-E60C-EB6B-9B86-0C936BEB038B}"/>
              </a:ext>
            </a:extLst>
          </p:cNvPr>
          <p:cNvPicPr>
            <a:picLocks noChangeAspect="1"/>
          </p:cNvPicPr>
          <p:nvPr/>
        </p:nvPicPr>
        <p:blipFill rotWithShape="1">
          <a:blip r:embed="rId2"/>
          <a:srcRect b="33012"/>
          <a:stretch/>
        </p:blipFill>
        <p:spPr>
          <a:xfrm>
            <a:off x="0" y="1614399"/>
            <a:ext cx="12192000" cy="4385603"/>
          </a:xfrm>
          <a:prstGeom prst="rect">
            <a:avLst/>
          </a:prstGeom>
        </p:spPr>
      </p:pic>
    </p:spTree>
    <p:extLst>
      <p:ext uri="{BB962C8B-B14F-4D97-AF65-F5344CB8AC3E}">
        <p14:creationId xmlns:p14="http://schemas.microsoft.com/office/powerpoint/2010/main" val="1665720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836B04E-F947-4283-9D16-1DF6D3D45B1A}"/>
              </a:ext>
            </a:extLst>
          </p:cNvPr>
          <p:cNvSpPr txBox="1"/>
          <p:nvPr/>
        </p:nvSpPr>
        <p:spPr>
          <a:xfrm>
            <a:off x="2280321" y="516170"/>
            <a:ext cx="763135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800" b="0" i="0" u="none" strike="noStrike" kern="1200" cap="none" spc="0" normalizeH="0" baseline="0" noProof="0" dirty="0">
                <a:ln>
                  <a:noFill/>
                </a:ln>
                <a:solidFill>
                  <a:srgbClr val="FFFFFF"/>
                </a:solidFill>
                <a:effectLst/>
                <a:uLnTx/>
                <a:uFillTx/>
                <a:latin typeface="Source Sans Pro"/>
                <a:ea typeface="+mn-ea"/>
                <a:cs typeface="+mn-cs"/>
              </a:rPr>
              <a:t>¿Te ha pasado algo parecido a  esto alguna vez?</a:t>
            </a:r>
            <a:endParaRPr kumimoji="1" lang="es-ES" sz="2800" b="0" i="0" u="none" strike="noStrike" kern="1200" cap="none" spc="0" normalizeH="0" baseline="0" noProof="0" dirty="0">
              <a:ln>
                <a:noFill/>
              </a:ln>
              <a:solidFill>
                <a:srgbClr val="FFFFFF"/>
              </a:solidFill>
              <a:effectLst/>
              <a:uLnTx/>
              <a:uFillTx/>
              <a:latin typeface="Verdana" charset="0"/>
              <a:ea typeface="+mn-ea"/>
              <a:cs typeface="+mn-cs"/>
            </a:endParaRPr>
          </a:p>
        </p:txBody>
      </p:sp>
      <p:pic>
        <p:nvPicPr>
          <p:cNvPr id="5" name="Imagen 4" descr="Imagen que contiene interior, persona, espejo, pequeño&#10;&#10;Descripción generada automáticamente">
            <a:extLst>
              <a:ext uri="{FF2B5EF4-FFF2-40B4-BE49-F238E27FC236}">
                <a16:creationId xmlns:a16="http://schemas.microsoft.com/office/drawing/2014/main" id="{155669F4-1B2B-53B6-B707-B7A73E38F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625" y="1295400"/>
            <a:ext cx="8032750" cy="4819650"/>
          </a:xfrm>
          <a:prstGeom prst="rect">
            <a:avLst/>
          </a:prstGeom>
        </p:spPr>
      </p:pic>
      <p:sp>
        <p:nvSpPr>
          <p:cNvPr id="6" name="CuadroTexto 5">
            <a:extLst>
              <a:ext uri="{FF2B5EF4-FFF2-40B4-BE49-F238E27FC236}">
                <a16:creationId xmlns:a16="http://schemas.microsoft.com/office/drawing/2014/main" id="{F275498D-C788-41AC-6BE1-6B8E04340D1E}"/>
              </a:ext>
            </a:extLst>
          </p:cNvPr>
          <p:cNvSpPr txBox="1"/>
          <p:nvPr/>
        </p:nvSpPr>
        <p:spPr>
          <a:xfrm>
            <a:off x="4795804" y="6341830"/>
            <a:ext cx="271099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309"/>
                </a:solidFill>
                <a:effectLst/>
                <a:uLnTx/>
                <a:uFillTx/>
                <a:latin typeface="Source Sans Pro"/>
                <a:ea typeface="+mn-ea"/>
                <a:cs typeface="+mn-cs"/>
                <a:hlinkClick r:id="rId3">
                  <a:extLst>
                    <a:ext uri="{A12FA001-AC4F-418D-AE19-62706E023703}">
                      <ahyp:hlinkClr xmlns:ahyp="http://schemas.microsoft.com/office/drawing/2018/hyperlinkcolor" val="tx"/>
                    </a:ext>
                  </a:extLst>
                </a:hlinkClick>
              </a:rPr>
              <a:t>The Norman Doors</a:t>
            </a:r>
            <a:endParaRPr kumimoji="0" lang="es-ES" sz="2400" b="1" i="0" u="none" strike="noStrike" kern="1200" cap="none" spc="0" normalizeH="0" baseline="0" noProof="0" dirty="0">
              <a:ln>
                <a:noFill/>
              </a:ln>
              <a:solidFill>
                <a:srgbClr val="FFF309"/>
              </a:solidFill>
              <a:effectLst/>
              <a:uLnTx/>
              <a:uFillTx/>
              <a:latin typeface="Source Sans Pro"/>
              <a:ea typeface="+mn-ea"/>
              <a:cs typeface="+mn-cs"/>
            </a:endParaRPr>
          </a:p>
        </p:txBody>
      </p:sp>
    </p:spTree>
    <p:extLst>
      <p:ext uri="{BB962C8B-B14F-4D97-AF65-F5344CB8AC3E}">
        <p14:creationId xmlns:p14="http://schemas.microsoft.com/office/powerpoint/2010/main" val="2510572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CuadroTexto 2">
            <a:extLst>
              <a:ext uri="{FF2B5EF4-FFF2-40B4-BE49-F238E27FC236}">
                <a16:creationId xmlns:a16="http://schemas.microsoft.com/office/drawing/2014/main" id="{9836B04E-F947-4283-9D16-1DF6D3D45B1A}"/>
              </a:ext>
            </a:extLst>
          </p:cNvPr>
          <p:cNvSpPr txBox="1"/>
          <p:nvPr/>
        </p:nvSpPr>
        <p:spPr>
          <a:xfrm>
            <a:off x="244867" y="349103"/>
            <a:ext cx="11702266" cy="618962"/>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10000"/>
              </a:lnSpc>
              <a:spcBef>
                <a:spcPts val="0"/>
              </a:spcBef>
              <a:spcAft>
                <a:spcPts val="80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 las horas de rezos y oraciones para que la web de Renfe funcionara para comprar un billete? </a:t>
            </a:r>
          </a:p>
        </p:txBody>
      </p:sp>
      <p:pic>
        <p:nvPicPr>
          <p:cNvPr id="5" name="Imagen 4" descr="Texto&#10;&#10;Descripción generada automáticamente">
            <a:extLst>
              <a:ext uri="{FF2B5EF4-FFF2-40B4-BE49-F238E27FC236}">
                <a16:creationId xmlns:a16="http://schemas.microsoft.com/office/drawing/2014/main" id="{A6BC26C9-53B8-3594-7442-506A202A770A}"/>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6096000" y="1612511"/>
            <a:ext cx="6096000" cy="4896386"/>
          </a:xfrm>
          <a:custGeom>
            <a:avLst/>
            <a:gdLst/>
            <a:ahLst/>
            <a:cxnLst/>
            <a:rect l="l" t="t" r="r" b="b"/>
            <a:pathLst>
              <a:path w="5051426" h="3640362">
                <a:moveTo>
                  <a:pt x="0" y="0"/>
                </a:moveTo>
                <a:lnTo>
                  <a:pt x="5051426" y="0"/>
                </a:lnTo>
                <a:lnTo>
                  <a:pt x="5051426" y="3640362"/>
                </a:lnTo>
                <a:lnTo>
                  <a:pt x="0" y="3640362"/>
                </a:lnTo>
                <a:close/>
              </a:path>
            </a:pathLst>
          </a:custGeom>
        </p:spPr>
      </p:pic>
      <p:pic>
        <p:nvPicPr>
          <p:cNvPr id="7" name="Imagen 6" descr="Texto&#10;&#10;Descripción generada automáticamente">
            <a:extLst>
              <a:ext uri="{FF2B5EF4-FFF2-40B4-BE49-F238E27FC236}">
                <a16:creationId xmlns:a16="http://schemas.microsoft.com/office/drawing/2014/main" id="{6C7320D9-B6EB-6468-3E08-74623815B58F}"/>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20548" y="1609609"/>
            <a:ext cx="6003894" cy="4822406"/>
          </a:xfrm>
          <a:custGeom>
            <a:avLst/>
            <a:gdLst/>
            <a:ahLst/>
            <a:cxnLst/>
            <a:rect l="l" t="t" r="r" b="b"/>
            <a:pathLst>
              <a:path w="5051426" h="3640362">
                <a:moveTo>
                  <a:pt x="0" y="0"/>
                </a:moveTo>
                <a:lnTo>
                  <a:pt x="5051426" y="0"/>
                </a:lnTo>
                <a:lnTo>
                  <a:pt x="5051426" y="3640362"/>
                </a:lnTo>
                <a:lnTo>
                  <a:pt x="0" y="3640362"/>
                </a:lnTo>
                <a:close/>
              </a:path>
            </a:pathLst>
          </a:custGeom>
        </p:spPr>
      </p:pic>
      <p:sp>
        <p:nvSpPr>
          <p:cNvPr id="20" name="Rectangle 1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2654223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0" name="Rectangle 1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4" name="Imagen 3">
            <a:extLst>
              <a:ext uri="{FF2B5EF4-FFF2-40B4-BE49-F238E27FC236}">
                <a16:creationId xmlns:a16="http://schemas.microsoft.com/office/drawing/2014/main" id="{59A495AA-DE65-F7BB-12E4-963DC5306246}"/>
              </a:ext>
            </a:extLst>
          </p:cNvPr>
          <p:cNvPicPr>
            <a:picLocks noChangeAspect="1"/>
          </p:cNvPicPr>
          <p:nvPr/>
        </p:nvPicPr>
        <p:blipFill rotWithShape="1">
          <a:blip r:embed="rId2"/>
          <a:srcRect t="12763" r="1658"/>
          <a:stretch/>
        </p:blipFill>
        <p:spPr>
          <a:xfrm>
            <a:off x="101029" y="876108"/>
            <a:ext cx="11989942" cy="5650358"/>
          </a:xfrm>
          <a:prstGeom prst="rect">
            <a:avLst/>
          </a:prstGeom>
        </p:spPr>
      </p:pic>
      <p:sp>
        <p:nvSpPr>
          <p:cNvPr id="6" name="CuadroTexto 5">
            <a:extLst>
              <a:ext uri="{FF2B5EF4-FFF2-40B4-BE49-F238E27FC236}">
                <a16:creationId xmlns:a16="http://schemas.microsoft.com/office/drawing/2014/main" id="{D92DA1A7-B9F2-06A8-27F4-039271C0CAD1}"/>
              </a:ext>
            </a:extLst>
          </p:cNvPr>
          <p:cNvSpPr txBox="1"/>
          <p:nvPr/>
        </p:nvSpPr>
        <p:spPr>
          <a:xfrm>
            <a:off x="10183265" y="5706533"/>
            <a:ext cx="1689584" cy="646331"/>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600" b="1" i="0" u="none" strike="noStrike" kern="120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mn-cs"/>
              </a:rPr>
              <a:t>2023</a:t>
            </a:r>
          </a:p>
        </p:txBody>
      </p:sp>
      <p:sp>
        <p:nvSpPr>
          <p:cNvPr id="8" name="CuadroTexto 7">
            <a:extLst>
              <a:ext uri="{FF2B5EF4-FFF2-40B4-BE49-F238E27FC236}">
                <a16:creationId xmlns:a16="http://schemas.microsoft.com/office/drawing/2014/main" id="{AB15ACC6-F6F5-F61A-3BA7-C8E68512FF2B}"/>
              </a:ext>
            </a:extLst>
          </p:cNvPr>
          <p:cNvSpPr txBox="1"/>
          <p:nvPr/>
        </p:nvSpPr>
        <p:spPr>
          <a:xfrm>
            <a:off x="363888" y="225813"/>
            <a:ext cx="11277250" cy="478141"/>
          </a:xfrm>
          <a:prstGeom prst="rect">
            <a:avLst/>
          </a:prstGeom>
        </p:spPr>
        <p:txBody>
          <a:bodyPr vert="horz" wrap="square" lIns="0" tIns="0" rIns="0" bIns="0" rtlCol="0" anchor="t">
            <a:normAutofit/>
          </a:bodyPr>
          <a:lstStyle/>
          <a:p>
            <a:pPr marL="0" marR="0" lvl="0" indent="0" algn="ctr" defTabSz="914400" rtl="0" eaLnBrk="1" fontAlgn="auto" latinLnBrk="0" hangingPunct="1">
              <a:lnSpc>
                <a:spcPct val="110000"/>
              </a:lnSpc>
              <a:spcBef>
                <a:spcPts val="0"/>
              </a:spcBef>
              <a:spcAft>
                <a:spcPts val="800"/>
              </a:spcAft>
              <a:buClrTx/>
              <a:buSzTx/>
              <a:buFontTx/>
              <a:buNone/>
              <a:tabLst/>
              <a:defRPr/>
            </a:pPr>
            <a:r>
              <a:rPr kumimoji="1" lang="en-U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Web actual </a:t>
            </a:r>
            <a:r>
              <a:rPr kumimoji="1" lang="en-U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tras</a:t>
            </a:r>
            <a:r>
              <a:rPr kumimoji="1" lang="en-U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n-U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casi</a:t>
            </a:r>
            <a:r>
              <a:rPr kumimoji="1" lang="en-U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2 </a:t>
            </a:r>
            <a:r>
              <a:rPr kumimoji="1" lang="en-U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millones</a:t>
            </a:r>
            <a:r>
              <a:rPr kumimoji="1" lang="en-U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euros </a:t>
            </a:r>
            <a:r>
              <a:rPr kumimoji="1" lang="en-U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invertidos</a:t>
            </a:r>
            <a:r>
              <a:rPr kumimoji="1" lang="en-U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n-U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en</a:t>
            </a:r>
            <a:r>
              <a:rPr kumimoji="1" lang="en-U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n-U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una</a:t>
            </a:r>
            <a:r>
              <a:rPr kumimoji="1" lang="en-U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n-U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década</a:t>
            </a:r>
            <a:r>
              <a:rPr kumimoji="1" lang="en-U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p:txBody>
      </p:sp>
    </p:spTree>
    <p:extLst>
      <p:ext uri="{BB962C8B-B14F-4D97-AF65-F5344CB8AC3E}">
        <p14:creationId xmlns:p14="http://schemas.microsoft.com/office/powerpoint/2010/main" val="2676520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0" name="Rectangle 1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3" name="Imagen 2">
            <a:extLst>
              <a:ext uri="{FF2B5EF4-FFF2-40B4-BE49-F238E27FC236}">
                <a16:creationId xmlns:a16="http://schemas.microsoft.com/office/drawing/2014/main" id="{5EA3F566-5CC4-E466-6D25-58CD48415878}"/>
              </a:ext>
            </a:extLst>
          </p:cNvPr>
          <p:cNvPicPr>
            <a:picLocks noChangeAspect="1"/>
          </p:cNvPicPr>
          <p:nvPr/>
        </p:nvPicPr>
        <p:blipFill rotWithShape="1">
          <a:blip r:embed="rId2"/>
          <a:srcRect l="2598" t="14190" r="7387"/>
          <a:stretch/>
        </p:blipFill>
        <p:spPr>
          <a:xfrm>
            <a:off x="0" y="412668"/>
            <a:ext cx="12192000" cy="6174479"/>
          </a:xfrm>
          <a:prstGeom prst="rect">
            <a:avLst/>
          </a:prstGeom>
        </p:spPr>
      </p:pic>
    </p:spTree>
    <p:extLst>
      <p:ext uri="{BB962C8B-B14F-4D97-AF65-F5344CB8AC3E}">
        <p14:creationId xmlns:p14="http://schemas.microsoft.com/office/powerpoint/2010/main" val="117225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C97064-77ED-E45F-874A-B709CD69BBE8}"/>
              </a:ext>
            </a:extLst>
          </p:cNvPr>
          <p:cNvSpPr txBox="1"/>
          <p:nvPr/>
        </p:nvSpPr>
        <p:spPr>
          <a:xfrm>
            <a:off x="386477" y="1547006"/>
            <a:ext cx="6517757" cy="3990764"/>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7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Sólo existe una posible manera de crear un buen diseño para una interfaz: </a:t>
            </a:r>
            <a:r>
              <a:rPr kumimoji="1" lang="es-ES" sz="27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Teniendo a la persona que la va a usar siempre en mente</a:t>
            </a:r>
            <a:r>
              <a:rPr kumimoji="1" lang="es-ES" sz="27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7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esto se basa la disciplina que estudia la usabilidad y la accesibilidad de las interfaces que interactúan con las personas: la </a:t>
            </a:r>
            <a:r>
              <a:rPr kumimoji="1" lang="es-ES" sz="2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HCI</a:t>
            </a:r>
            <a:endParaRPr kumimoji="1" lang="es-ES" sz="27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Source Sans Pro"/>
              <a:ea typeface="+mn-ea"/>
              <a:cs typeface="+mn-cs"/>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Source Sans Pro"/>
              <a:ea typeface="+mn-ea"/>
              <a:cs typeface="+mn-cs"/>
            </a:endParaRPr>
          </a:p>
        </p:txBody>
      </p:sp>
      <p:pic>
        <p:nvPicPr>
          <p:cNvPr id="3" name="Imagen 2">
            <a:extLst>
              <a:ext uri="{FF2B5EF4-FFF2-40B4-BE49-F238E27FC236}">
                <a16:creationId xmlns:a16="http://schemas.microsoft.com/office/drawing/2014/main" id="{5AA6D2E9-9DED-7727-92C1-9FB503C99234}"/>
              </a:ext>
            </a:extLst>
          </p:cNvPr>
          <p:cNvPicPr>
            <a:picLocks noChangeAspect="1"/>
          </p:cNvPicPr>
          <p:nvPr/>
        </p:nvPicPr>
        <p:blipFill rotWithShape="1">
          <a:blip r:embed="rId2">
            <a:extLst>
              <a:ext uri="{28A0092B-C50C-407E-A947-70E740481C1C}">
                <a14:useLocalDpi xmlns:a14="http://schemas.microsoft.com/office/drawing/2010/main" val="0"/>
              </a:ext>
            </a:extLst>
          </a:blip>
          <a:srcRect l="23678" r="23678"/>
          <a:stretch/>
        </p:blipFill>
        <p:spPr>
          <a:xfrm>
            <a:off x="6936547"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spTree>
    <p:extLst>
      <p:ext uri="{BB962C8B-B14F-4D97-AF65-F5344CB8AC3E}">
        <p14:creationId xmlns:p14="http://schemas.microsoft.com/office/powerpoint/2010/main" val="2506888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0" name="Rectangle 1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4" name="Imagen 3" descr="Imagen digital de un coche&#10;&#10;Descripción generada automáticamente con confianza media">
            <a:extLst>
              <a:ext uri="{FF2B5EF4-FFF2-40B4-BE49-F238E27FC236}">
                <a16:creationId xmlns:a16="http://schemas.microsoft.com/office/drawing/2014/main" id="{35C01949-239C-E35A-8438-5641BFD19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5" y="814676"/>
            <a:ext cx="11988429" cy="6014195"/>
          </a:xfrm>
          <a:prstGeom prst="rect">
            <a:avLst/>
          </a:prstGeom>
        </p:spPr>
      </p:pic>
      <p:sp>
        <p:nvSpPr>
          <p:cNvPr id="5" name="CuadroTexto 4">
            <a:extLst>
              <a:ext uri="{FF2B5EF4-FFF2-40B4-BE49-F238E27FC236}">
                <a16:creationId xmlns:a16="http://schemas.microsoft.com/office/drawing/2014/main" id="{D53CC3C1-72BF-CD7D-234B-2AC516EA8D54}"/>
              </a:ext>
            </a:extLst>
          </p:cNvPr>
          <p:cNvSpPr txBox="1"/>
          <p:nvPr/>
        </p:nvSpPr>
        <p:spPr>
          <a:xfrm>
            <a:off x="363888" y="266064"/>
            <a:ext cx="11277250" cy="478141"/>
          </a:xfrm>
          <a:prstGeom prst="rect">
            <a:avLst/>
          </a:prstGeom>
        </p:spPr>
        <p:txBody>
          <a:bodyPr vert="horz" wrap="square" lIns="0" tIns="0" rIns="0" bIns="0" rtlCol="0" anchor="t">
            <a:normAutofit/>
          </a:bodyPr>
          <a:lstStyle/>
          <a:p>
            <a:pPr marL="0" marR="0" lvl="0" indent="0" algn="ctr"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−¿Palancas? ¡Eso es del siglo pasado! Y que el volante sea redondo, ¡también!</a:t>
            </a:r>
          </a:p>
        </p:txBody>
      </p:sp>
    </p:spTree>
    <p:extLst>
      <p:ext uri="{BB962C8B-B14F-4D97-AF65-F5344CB8AC3E}">
        <p14:creationId xmlns:p14="http://schemas.microsoft.com/office/powerpoint/2010/main" val="2519547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0" name="Rectangle 1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CuadroTexto 4">
            <a:extLst>
              <a:ext uri="{FF2B5EF4-FFF2-40B4-BE49-F238E27FC236}">
                <a16:creationId xmlns:a16="http://schemas.microsoft.com/office/drawing/2014/main" id="{D53CC3C1-72BF-CD7D-234B-2AC516EA8D54}"/>
              </a:ext>
            </a:extLst>
          </p:cNvPr>
          <p:cNvSpPr txBox="1"/>
          <p:nvPr/>
        </p:nvSpPr>
        <p:spPr>
          <a:xfrm>
            <a:off x="457375" y="358617"/>
            <a:ext cx="11277250" cy="478141"/>
          </a:xfrm>
          <a:prstGeom prst="rect">
            <a:avLst/>
          </a:prstGeom>
        </p:spPr>
        <p:txBody>
          <a:bodyPr vert="horz" wrap="square" lIns="0" tIns="0" rIns="0" bIns="0" rtlCol="0" anchor="t">
            <a:normAutofit/>
          </a:bodyPr>
          <a:lstStyle/>
          <a:p>
            <a:pPr marL="0" marR="0" lvl="0" indent="0" algn="ctr"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¿Cuál te parece más usable/accesible?</a:t>
            </a:r>
          </a:p>
        </p:txBody>
      </p:sp>
      <p:pic>
        <p:nvPicPr>
          <p:cNvPr id="7" name="Imagen 6" descr="Personas en el asiento de un auto&#10;&#10;Descripción generada automáticamente con confianza media">
            <a:extLst>
              <a:ext uri="{FF2B5EF4-FFF2-40B4-BE49-F238E27FC236}">
                <a16:creationId xmlns:a16="http://schemas.microsoft.com/office/drawing/2014/main" id="{A10DFA82-2A83-10E1-323E-E7F87F30100E}"/>
              </a:ext>
            </a:extLst>
          </p:cNvPr>
          <p:cNvPicPr>
            <a:picLocks noChangeAspect="1"/>
          </p:cNvPicPr>
          <p:nvPr/>
        </p:nvPicPr>
        <p:blipFill rotWithShape="1">
          <a:blip r:embed="rId2">
            <a:extLst>
              <a:ext uri="{28A0092B-C50C-407E-A947-70E740481C1C}">
                <a14:useLocalDpi xmlns:a14="http://schemas.microsoft.com/office/drawing/2010/main" val="0"/>
              </a:ext>
            </a:extLst>
          </a:blip>
          <a:srcRect l="18621" t="6936" r="11485" b="10362"/>
          <a:stretch/>
        </p:blipFill>
        <p:spPr>
          <a:xfrm>
            <a:off x="6002513" y="1195375"/>
            <a:ext cx="6145655" cy="4847948"/>
          </a:xfrm>
          <a:prstGeom prst="rect">
            <a:avLst/>
          </a:prstGeom>
        </p:spPr>
      </p:pic>
      <p:pic>
        <p:nvPicPr>
          <p:cNvPr id="10" name="Imagen 9" descr="Imagen de la pantalla de un video juego de un carro&#10;&#10;Descripción generada automáticamente con confianza baja">
            <a:extLst>
              <a:ext uri="{FF2B5EF4-FFF2-40B4-BE49-F238E27FC236}">
                <a16:creationId xmlns:a16="http://schemas.microsoft.com/office/drawing/2014/main" id="{F69C79E5-63A0-DD88-0D8E-A70E3DD032E5}"/>
              </a:ext>
            </a:extLst>
          </p:cNvPr>
          <p:cNvPicPr>
            <a:picLocks noChangeAspect="1"/>
          </p:cNvPicPr>
          <p:nvPr/>
        </p:nvPicPr>
        <p:blipFill rotWithShape="1">
          <a:blip r:embed="rId3">
            <a:extLst>
              <a:ext uri="{28A0092B-C50C-407E-A947-70E740481C1C}">
                <a14:useLocalDpi xmlns:a14="http://schemas.microsoft.com/office/drawing/2010/main" val="0"/>
              </a:ext>
            </a:extLst>
          </a:blip>
          <a:srcRect t="5843" r="30225" b="4959"/>
          <a:stretch/>
        </p:blipFill>
        <p:spPr>
          <a:xfrm>
            <a:off x="1" y="1195375"/>
            <a:ext cx="6096000" cy="4847948"/>
          </a:xfrm>
          <a:prstGeom prst="rect">
            <a:avLst/>
          </a:prstGeom>
        </p:spPr>
      </p:pic>
      <p:sp>
        <p:nvSpPr>
          <p:cNvPr id="17" name="CuadroTexto 16">
            <a:extLst>
              <a:ext uri="{FF2B5EF4-FFF2-40B4-BE49-F238E27FC236}">
                <a16:creationId xmlns:a16="http://schemas.microsoft.com/office/drawing/2014/main" id="{C0188D12-03DA-88B3-BB3B-00E327974FA3}"/>
              </a:ext>
            </a:extLst>
          </p:cNvPr>
          <p:cNvSpPr txBox="1"/>
          <p:nvPr/>
        </p:nvSpPr>
        <p:spPr>
          <a:xfrm>
            <a:off x="7057403" y="6200465"/>
            <a:ext cx="4990334" cy="478141"/>
          </a:xfrm>
          <a:prstGeom prst="rect">
            <a:avLst/>
          </a:prstGeom>
        </p:spPr>
        <p:txBody>
          <a:bodyPr vert="horz" wrap="square" lIns="0" tIns="0" rIns="0" bIns="0" rtlCol="0" anchor="t">
            <a:normAutofit/>
          </a:bodyPr>
          <a:lstStyle/>
          <a:p>
            <a:pPr marL="0" marR="0" lvl="0" indent="0" algn="ctr"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Mazda Cx-5</a:t>
            </a:r>
          </a:p>
        </p:txBody>
      </p:sp>
      <p:sp>
        <p:nvSpPr>
          <p:cNvPr id="21" name="CuadroTexto 20">
            <a:extLst>
              <a:ext uri="{FF2B5EF4-FFF2-40B4-BE49-F238E27FC236}">
                <a16:creationId xmlns:a16="http://schemas.microsoft.com/office/drawing/2014/main" id="{4815F135-B06B-D478-88BD-B9ED88342F1B}"/>
              </a:ext>
            </a:extLst>
          </p:cNvPr>
          <p:cNvSpPr txBox="1"/>
          <p:nvPr/>
        </p:nvSpPr>
        <p:spPr>
          <a:xfrm>
            <a:off x="144264" y="6187448"/>
            <a:ext cx="4990334" cy="478141"/>
          </a:xfrm>
          <a:prstGeom prst="rect">
            <a:avLst/>
          </a:prstGeom>
        </p:spPr>
        <p:txBody>
          <a:bodyPr vert="horz" wrap="square" lIns="0" tIns="0" rIns="0" bIns="0" rtlCol="0" anchor="t">
            <a:normAutofit/>
          </a:bodyPr>
          <a:lstStyle/>
          <a:p>
            <a:pPr marL="0" marR="0" lvl="0" indent="0" algn="ctr"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BYD </a:t>
            </a:r>
            <a:r>
              <a:rPr kumimoji="1" lang="es-E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Seal</a:t>
            </a: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244217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443D509-8EDF-B7C7-DE9E-DF8CD6AE5750}"/>
              </a:ext>
            </a:extLst>
          </p:cNvPr>
          <p:cNvSpPr txBox="1"/>
          <p:nvPr/>
        </p:nvSpPr>
        <p:spPr>
          <a:xfrm>
            <a:off x="6003533" y="2729321"/>
            <a:ext cx="5932132" cy="391902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80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Cuando una interfaz está en diseñada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con</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el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usuario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al que va dirigida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el centro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el porcentaje de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éxito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aceptación</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del trabajo realizado aumenta significativamente.</a:t>
            </a:r>
          </a:p>
          <a:p>
            <a:pPr marL="0" marR="0" lvl="0" indent="0" algn="r" defTabSz="914400" rtl="0" eaLnBrk="1" fontAlgn="auto" latinLnBrk="0" hangingPunct="1">
              <a:lnSpc>
                <a:spcPct val="100000"/>
              </a:lnSpc>
              <a:spcBef>
                <a:spcPts val="0"/>
              </a:spcBef>
              <a:spcAft>
                <a:spcPts val="80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Esto se traduce en el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abaratamiento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los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costes</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desarrollo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al eliminarse horas de reprogramación de partes ya realizadas y que además conlleva miles de euros en pérdidas que no van a ser sufragadas por el cliente, por no hablar del hastío que emerge en el equipo de desarrollo. </a:t>
            </a:r>
          </a:p>
        </p:txBody>
      </p:sp>
      <p:sp>
        <p:nvSpPr>
          <p:cNvPr id="19" name="CuadroTexto 18">
            <a:extLst>
              <a:ext uri="{FF2B5EF4-FFF2-40B4-BE49-F238E27FC236}">
                <a16:creationId xmlns:a16="http://schemas.microsoft.com/office/drawing/2014/main" id="{5C976215-57E3-8093-4B20-5E9DCD1A2B23}"/>
              </a:ext>
            </a:extLst>
          </p:cNvPr>
          <p:cNvSpPr txBox="1"/>
          <p:nvPr/>
        </p:nvSpPr>
        <p:spPr>
          <a:xfrm>
            <a:off x="256335" y="2729321"/>
            <a:ext cx="5127324"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diseño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sin</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tener al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usuario</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en el centro de todo es un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agujero de horas </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 trabajo invertidas y millones de Euros perdidos por no implementar lo que el usuario realmente desea. En un diseño así, </a:t>
            </a:r>
            <a:r>
              <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todos pierden</a:t>
            </a:r>
            <a:r>
              <a:rPr kumimoji="1" lang="es-ES" sz="2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p:txBody>
      </p:sp>
      <p:cxnSp>
        <p:nvCxnSpPr>
          <p:cNvPr id="21" name="Conector recto 20">
            <a:extLst>
              <a:ext uri="{FF2B5EF4-FFF2-40B4-BE49-F238E27FC236}">
                <a16:creationId xmlns:a16="http://schemas.microsoft.com/office/drawing/2014/main" id="{F2A4142A-4474-872B-5AAD-2719719563FA}"/>
              </a:ext>
            </a:extLst>
          </p:cNvPr>
          <p:cNvCxnSpPr/>
          <p:nvPr/>
        </p:nvCxnSpPr>
        <p:spPr>
          <a:xfrm>
            <a:off x="5635256" y="2729321"/>
            <a:ext cx="0" cy="386286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Imagen 22" descr="Forma&#10;&#10;Descripción generada automáticamente con confianza baja">
            <a:extLst>
              <a:ext uri="{FF2B5EF4-FFF2-40B4-BE49-F238E27FC236}">
                <a16:creationId xmlns:a16="http://schemas.microsoft.com/office/drawing/2014/main" id="{D54C79C5-B70B-FFF0-3284-979D4B0BA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859" y="683325"/>
            <a:ext cx="1882276" cy="1882276"/>
          </a:xfrm>
          <a:prstGeom prst="rect">
            <a:avLst/>
          </a:prstGeom>
          <a:solidFill>
            <a:schemeClr val="tx1"/>
          </a:solidFill>
          <a:ln>
            <a:solidFill>
              <a:schemeClr val="bg1">
                <a:lumMod val="95000"/>
                <a:lumOff val="5000"/>
              </a:schemeClr>
            </a:solidFill>
          </a:ln>
        </p:spPr>
      </p:pic>
      <p:pic>
        <p:nvPicPr>
          <p:cNvPr id="25" name="Imagen 24" descr="Forma&#10;&#10;Descripción generada automáticamente con confianza baja">
            <a:extLst>
              <a:ext uri="{FF2B5EF4-FFF2-40B4-BE49-F238E27FC236}">
                <a16:creationId xmlns:a16="http://schemas.microsoft.com/office/drawing/2014/main" id="{A2E55199-1542-8F76-48CB-2CD68A15F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461" y="683325"/>
            <a:ext cx="1882276" cy="1882276"/>
          </a:xfrm>
          <a:prstGeom prst="rect">
            <a:avLst/>
          </a:prstGeom>
          <a:solidFill>
            <a:schemeClr val="tx1"/>
          </a:solidFill>
        </p:spPr>
      </p:pic>
      <p:sp>
        <p:nvSpPr>
          <p:cNvPr id="29" name="CuadroTexto 28">
            <a:extLst>
              <a:ext uri="{FF2B5EF4-FFF2-40B4-BE49-F238E27FC236}">
                <a16:creationId xmlns:a16="http://schemas.microsoft.com/office/drawing/2014/main" id="{A769F4B9-E243-7F65-BD0D-CC0985DEEF3F}"/>
              </a:ext>
            </a:extLst>
          </p:cNvPr>
          <p:cNvSpPr txBox="1"/>
          <p:nvPr/>
        </p:nvSpPr>
        <p:spPr>
          <a:xfrm>
            <a:off x="5196674" y="1921606"/>
            <a:ext cx="87716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3600" b="1" i="0" u="none" strike="noStrike" kern="1200" cap="none" spc="0" normalizeH="0" baseline="0" noProof="0" dirty="0">
                <a:ln>
                  <a:noFill/>
                </a:ln>
                <a:solidFill>
                  <a:srgbClr val="FFFFFF"/>
                </a:solidFill>
                <a:effectLst/>
                <a:uLnTx/>
                <a:uFillTx/>
                <a:latin typeface="Arial Black" panose="020B0A04020102020204" pitchFamily="34" charset="0"/>
                <a:ea typeface="+mn-ea"/>
                <a:cs typeface="+mn-cs"/>
              </a:rPr>
              <a:t>VS</a:t>
            </a:r>
          </a:p>
        </p:txBody>
      </p:sp>
    </p:spTree>
    <p:extLst>
      <p:ext uri="{BB962C8B-B14F-4D97-AF65-F5344CB8AC3E}">
        <p14:creationId xmlns:p14="http://schemas.microsoft.com/office/powerpoint/2010/main" val="1754768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9" name="Freeform: Shape 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0" name="Oval 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1" name="Oval 1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grpSp>
      <p:sp useBgFill="1">
        <p:nvSpPr>
          <p:cNvPr id="14" name="Rectangle 1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16" name="Group 15">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17"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8"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9"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p:nvSpPr>
          <p:cNvPr id="21" name="Oval 20">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 name="CuadroTexto 1">
            <a:extLst>
              <a:ext uri="{FF2B5EF4-FFF2-40B4-BE49-F238E27FC236}">
                <a16:creationId xmlns:a16="http://schemas.microsoft.com/office/drawing/2014/main" id="{7443D509-8EDF-B7C7-DE9E-DF8CD6AE5750}"/>
              </a:ext>
            </a:extLst>
          </p:cNvPr>
          <p:cNvSpPr txBox="1"/>
          <p:nvPr/>
        </p:nvSpPr>
        <p:spPr>
          <a:xfrm>
            <a:off x="235326" y="1606469"/>
            <a:ext cx="3694087" cy="3655297"/>
          </a:xfrm>
          <a:prstGeom prst="rect">
            <a:avLst/>
          </a:prstGeom>
        </p:spPr>
        <p:txBody>
          <a:bodyPr vert="horz" wrap="square" lIns="0" tIns="0" rIns="0" bIns="0" rtlCol="0" anchor="t">
            <a:normAutofit fontScale="92500" lnSpcReduction="10000"/>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Por si nos queda alguna duda, la multinacional Gartner </a:t>
            </a:r>
            <a:r>
              <a:rPr kumimoji="1" lang="es-ES" sz="24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Group</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hizo el estudio de cuál era el porcentaje medio de líneas de código que se dedican a la implementación de la interfaz, con respecto al total es de nada más y nada menos:</a:t>
            </a:r>
          </a:p>
        </p:txBody>
      </p:sp>
      <p:graphicFrame>
        <p:nvGraphicFramePr>
          <p:cNvPr id="3" name="Gráfico 2">
            <a:extLst>
              <a:ext uri="{FF2B5EF4-FFF2-40B4-BE49-F238E27FC236}">
                <a16:creationId xmlns:a16="http://schemas.microsoft.com/office/drawing/2014/main" id="{25DA4EE9-9844-6135-FFE2-9D09C5EDF889}"/>
              </a:ext>
            </a:extLst>
          </p:cNvPr>
          <p:cNvGraphicFramePr/>
          <p:nvPr/>
        </p:nvGraphicFramePr>
        <p:xfrm>
          <a:off x="4212784" y="246581"/>
          <a:ext cx="7838803" cy="64200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794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INGENIERÍA de la USABILIDAD y la ACCESIBILIDAD">
            <a:extLst>
              <a:ext uri="{FF2B5EF4-FFF2-40B4-BE49-F238E27FC236}">
                <a16:creationId xmlns:a16="http://schemas.microsoft.com/office/drawing/2014/main" id="{31DA70F0-E74D-E81D-5C39-901A963FDD65}"/>
              </a:ext>
            </a:extLst>
          </p:cNvPr>
          <p:cNvPicPr>
            <a:picLocks noChangeAspect="1" noChangeArrowheads="1"/>
          </p:cNvPicPr>
          <p:nvPr/>
        </p:nvPicPr>
        <p:blipFill rotWithShape="1">
          <a:blip r:embed="rId2"/>
          <a:srcRect l="1781" t="6156" r="-1781" b="517"/>
          <a:stretch/>
        </p:blipFill>
        <p:spPr>
          <a:xfrm>
            <a:off x="6016154" y="94795"/>
            <a:ext cx="6101680" cy="6668409"/>
          </a:xfrm>
          <a:prstGeom prst="rect">
            <a:avLst/>
          </a:prstGeom>
        </p:spPr>
        <p:style>
          <a:lnRef idx="2">
            <a:schemeClr val="dk1"/>
          </a:lnRef>
          <a:fillRef idx="1">
            <a:schemeClr val="lt1"/>
          </a:fillRef>
          <a:effectRef idx="0">
            <a:schemeClr val="dk1"/>
          </a:effectRef>
          <a:fontRef idx="minor">
            <a:schemeClr val="dk1"/>
          </a:fontRef>
        </p:style>
      </p:pic>
      <p:sp>
        <p:nvSpPr>
          <p:cNvPr id="3" name="CuadroTexto 2">
            <a:extLst>
              <a:ext uri="{FF2B5EF4-FFF2-40B4-BE49-F238E27FC236}">
                <a16:creationId xmlns:a16="http://schemas.microsoft.com/office/drawing/2014/main" id="{CDB93C58-393F-F57E-82EE-5A5F5DA3A511}"/>
              </a:ext>
            </a:extLst>
          </p:cNvPr>
          <p:cNvSpPr txBox="1"/>
          <p:nvPr/>
        </p:nvSpPr>
        <p:spPr>
          <a:xfrm>
            <a:off x="497238" y="866775"/>
            <a:ext cx="5027262" cy="5257799"/>
          </a:xfrm>
          <a:prstGeom prst="rect">
            <a:avLst/>
          </a:prstGeom>
        </p:spPr>
        <p:txBody>
          <a:bodyPr vert="horz" wrap="square" lIns="0" tIns="0" rIns="0" bIns="0" rtlCol="0" anchor="t">
            <a:normAutofit fontScale="92500"/>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Por lo tanto, si la mejor manera de ahorrar tiempo y dinero y de que los proyectos lleguen a buen término es tener al usuario en el centro, ha de estar en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todas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las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del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proyecto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Esto es un tema muy espinoso para las empresas que desarrollan software porque creen que darle el poder constante al usuario/cliente hace que nunca se llegue al final del desarrollo del proyecto.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ctr" defTabSz="914400" rtl="0" eaLnBrk="1" fontAlgn="auto" latinLnBrk="0" hangingPunct="1">
              <a:lnSpc>
                <a:spcPct val="110000"/>
              </a:lnSpc>
              <a:spcBef>
                <a:spcPts val="0"/>
              </a:spcBef>
              <a:spcAft>
                <a:spcPts val="800"/>
              </a:spcAft>
              <a:buClrTx/>
              <a:buSzTx/>
              <a:buFontTx/>
              <a:buNone/>
              <a:tabLst/>
              <a:defRPr/>
            </a:pPr>
            <a:r>
              <a:rPr kumimoji="1" lang="es-ES" sz="26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¿Qué opinas tú a este respecto?</a:t>
            </a:r>
          </a:p>
        </p:txBody>
      </p:sp>
    </p:spTree>
    <p:extLst>
      <p:ext uri="{BB962C8B-B14F-4D97-AF65-F5344CB8AC3E}">
        <p14:creationId xmlns:p14="http://schemas.microsoft.com/office/powerpoint/2010/main" val="3758099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5029A3-3EEC-2C06-B52B-F3861894EE6D}"/>
              </a:ext>
            </a:extLst>
          </p:cNvPr>
          <p:cNvSpPr txBox="1">
            <a:spLocks/>
          </p:cNvSpPr>
          <p:nvPr/>
        </p:nvSpPr>
        <p:spPr>
          <a:xfrm>
            <a:off x="1738007" y="1870722"/>
            <a:ext cx="7457449" cy="3926555"/>
          </a:xfrm>
          <a:prstGeom prst="rect">
            <a:avLst/>
          </a:prstGeom>
        </p:spPr>
        <p:txBody>
          <a:bodyPr vert="horz" wrap="square" lIns="0" tIns="0" rIns="0" bIns="0" rtlCol="0" anchor="ctr"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6600" b="0" i="0" u="none" strike="noStrike" kern="1200" cap="none" spc="0" normalizeH="0" baseline="0" noProof="0" dirty="0">
                <a:ln>
                  <a:noFill/>
                </a:ln>
                <a:solidFill>
                  <a:srgbClr val="FFFFFF"/>
                </a:solidFill>
                <a:effectLst/>
                <a:uLnTx/>
                <a:uFillTx/>
                <a:latin typeface="Sitka Heading"/>
                <a:ea typeface="+mj-ea"/>
                <a:cs typeface="+mj-cs"/>
              </a:rPr>
              <a:t>¿Y si no es posible tener al usuario físicamente en el centro del diseño?</a:t>
            </a:r>
            <a:br>
              <a:rPr kumimoji="0" lang="es-ES" sz="6600" b="0" i="0" u="none" strike="noStrike" kern="1200" cap="none" spc="0" normalizeH="0" baseline="0" noProof="0" dirty="0">
                <a:ln>
                  <a:noFill/>
                </a:ln>
                <a:solidFill>
                  <a:srgbClr val="FFFFFF"/>
                </a:solidFill>
                <a:effectLst/>
                <a:uLnTx/>
                <a:uFillTx/>
                <a:latin typeface="Sitka Heading"/>
                <a:ea typeface="+mj-ea"/>
                <a:cs typeface="+mj-cs"/>
              </a:rPr>
            </a:br>
            <a:endParaRPr kumimoji="0" lang="es-ES" sz="6600" b="0" i="0" u="none" strike="noStrike" kern="1200" cap="none" spc="0" normalizeH="0" baseline="0" noProof="0" dirty="0">
              <a:ln>
                <a:noFill/>
              </a:ln>
              <a:solidFill>
                <a:srgbClr val="FFFFFF"/>
              </a:solidFill>
              <a:effectLst/>
              <a:uLnTx/>
              <a:uFillTx/>
              <a:latin typeface="Sitka Heading"/>
              <a:ea typeface="+mj-ea"/>
              <a:cs typeface="+mj-cs"/>
            </a:endParaRPr>
          </a:p>
        </p:txBody>
      </p:sp>
      <p:cxnSp>
        <p:nvCxnSpPr>
          <p:cNvPr id="3" name="Conector recto 2">
            <a:extLst>
              <a:ext uri="{FF2B5EF4-FFF2-40B4-BE49-F238E27FC236}">
                <a16:creationId xmlns:a16="http://schemas.microsoft.com/office/drawing/2014/main" id="{54F731F4-82BE-ADB1-8B07-9AD56F88BACD}"/>
              </a:ext>
            </a:extLst>
          </p:cNvPr>
          <p:cNvCxnSpPr>
            <a:cxnSpLocks/>
          </p:cNvCxnSpPr>
          <p:nvPr/>
        </p:nvCxnSpPr>
        <p:spPr>
          <a:xfrm>
            <a:off x="1413919" y="1229404"/>
            <a:ext cx="0" cy="4399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631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uadroTexto 2">
            <a:extLst>
              <a:ext uri="{FF2B5EF4-FFF2-40B4-BE49-F238E27FC236}">
                <a16:creationId xmlns:a16="http://schemas.microsoft.com/office/drawing/2014/main" id="{716C664D-AB99-149F-4021-D7372E573515}"/>
              </a:ext>
            </a:extLst>
          </p:cNvPr>
          <p:cNvGraphicFramePr/>
          <p:nvPr/>
        </p:nvGraphicFramePr>
        <p:xfrm>
          <a:off x="82191" y="205482"/>
          <a:ext cx="11969393" cy="6525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0020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10;&#10;Descripción generada automáticamente">
            <a:extLst>
              <a:ext uri="{FF2B5EF4-FFF2-40B4-BE49-F238E27FC236}">
                <a16:creationId xmlns:a16="http://schemas.microsoft.com/office/drawing/2014/main" id="{96A6FC19-F397-B4DD-1CD5-6F1CCC22EF88}"/>
              </a:ext>
            </a:extLst>
          </p:cNvPr>
          <p:cNvPicPr>
            <a:picLocks noChangeAspect="1"/>
          </p:cNvPicPr>
          <p:nvPr/>
        </p:nvPicPr>
        <p:blipFill rotWithShape="1">
          <a:blip r:embed="rId2">
            <a:extLst>
              <a:ext uri="{28A0092B-C50C-407E-A947-70E740481C1C}">
                <a14:useLocalDpi xmlns:a14="http://schemas.microsoft.com/office/drawing/2010/main" val="0"/>
              </a:ext>
            </a:extLst>
          </a:blip>
          <a:srcRect t="36159" b="17427"/>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3" name="CuadroTexto 2">
            <a:extLst>
              <a:ext uri="{FF2B5EF4-FFF2-40B4-BE49-F238E27FC236}">
                <a16:creationId xmlns:a16="http://schemas.microsoft.com/office/drawing/2014/main" id="{C41BC531-4AF3-9A2F-1D95-A2C4FC10061E}"/>
              </a:ext>
            </a:extLst>
          </p:cNvPr>
          <p:cNvSpPr txBox="1"/>
          <p:nvPr/>
        </p:nvSpPr>
        <p:spPr>
          <a:xfrm>
            <a:off x="647701" y="4206679"/>
            <a:ext cx="10896598" cy="2167488"/>
          </a:xfrm>
          <a:prstGeom prst="rect">
            <a:avLst/>
          </a:prstGeom>
        </p:spPr>
        <p:txBody>
          <a:bodyPr vert="horz" wrap="square" lIns="0" tIns="0" rIns="0" bIns="0" rtlCol="0" anchor="t">
            <a:normAutofit fontScale="55000" lnSpcReduction="20000"/>
          </a:bodyPr>
          <a:lstStyle/>
          <a:p>
            <a:pPr marL="0" marR="0" lvl="0" indent="0" algn="l" defTabSz="914400" rtl="0" eaLnBrk="1" fontAlgn="auto" latinLnBrk="0" hangingPunct="1">
              <a:lnSpc>
                <a:spcPct val="100000"/>
              </a:lnSpc>
              <a:spcBef>
                <a:spcPct val="20000"/>
              </a:spcBef>
              <a:spcAft>
                <a:spcPts val="800"/>
              </a:spcAft>
              <a:buClr>
                <a:srgbClr val="4DB392"/>
              </a:buClr>
              <a:buSzTx/>
              <a:buFontTx/>
              <a:buNone/>
              <a:tabLst/>
              <a:defRPr/>
            </a:pPr>
            <a:r>
              <a:rPr kumimoji="1" lang="es-ES" sz="4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Turno para la investigación:</a:t>
            </a:r>
          </a:p>
          <a:p>
            <a:pPr marL="0" marR="0" lvl="0" indent="0" algn="l" defTabSz="914400" rtl="0" eaLnBrk="1" fontAlgn="auto" latinLnBrk="0" hangingPunct="1">
              <a:lnSpc>
                <a:spcPct val="120000"/>
              </a:lnSpc>
              <a:spcBef>
                <a:spcPct val="20000"/>
              </a:spcBef>
              <a:spcAft>
                <a:spcPts val="800"/>
              </a:spcAft>
              <a:buClr>
                <a:srgbClr val="4DB392"/>
              </a:buClr>
              <a:buSzTx/>
              <a:buFontTx/>
              <a:buNone/>
              <a:tabLst/>
              <a:defRPr/>
            </a:pPr>
            <a:r>
              <a:rPr kumimoji="1" lang="es-ES" sz="4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Escoge 3 apps o webs que uses habitualmente y piensa qué target tenían en mente sus desarrolladores cuando la diseñaron, detallando sobre qué apoyas esta opinión.</a:t>
            </a:r>
          </a:p>
          <a:p>
            <a:pPr marL="0" marR="0" lvl="0" indent="0" algn="l" defTabSz="914400" rtl="0" eaLnBrk="1" fontAlgn="auto" latinLnBrk="0" hangingPunct="1">
              <a:lnSpc>
                <a:spcPct val="100000"/>
              </a:lnSpc>
              <a:spcBef>
                <a:spcPct val="20000"/>
              </a:spcBef>
              <a:spcAft>
                <a:spcPts val="800"/>
              </a:spcAft>
              <a:buClr>
                <a:srgbClr val="4DB392"/>
              </a:buClr>
              <a:buSzTx/>
              <a:buFontTx/>
              <a:buNone/>
              <a:tabLst/>
              <a:defRPr/>
            </a:pPr>
            <a:r>
              <a:rPr kumimoji="1" lang="es-ES" sz="4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Por último, investiga si esos targets han cambiado a lo largo de su ciclo de vida.</a:t>
            </a:r>
            <a:endParaRPr kumimoji="1" lang="es-ES" sz="1200" b="0" i="0" u="none" strike="noStrike" kern="1200" cap="none" spc="0" normalizeH="0" baseline="0" noProof="0" dirty="0">
              <a:ln>
                <a:noFill/>
              </a:ln>
              <a:solidFill>
                <a:srgbClr val="FFFFFF">
                  <a:alpha val="60000"/>
                </a:srgbClr>
              </a:solidFill>
              <a:effectLst/>
              <a:uLnTx/>
              <a:uFillTx/>
              <a:latin typeface="Source Sans Pro"/>
              <a:ea typeface="+mn-ea"/>
              <a:cs typeface="+mn-cs"/>
            </a:endParaRPr>
          </a:p>
        </p:txBody>
      </p:sp>
    </p:spTree>
    <p:extLst>
      <p:ext uri="{BB962C8B-B14F-4D97-AF65-F5344CB8AC3E}">
        <p14:creationId xmlns:p14="http://schemas.microsoft.com/office/powerpoint/2010/main" val="3424589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useBgFill="1">
        <p:nvSpPr>
          <p:cNvPr id="24" name="Rectangle 2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7" name="Imagen 6" descr="Tinta de colores en agua">
            <a:extLst>
              <a:ext uri="{FF2B5EF4-FFF2-40B4-BE49-F238E27FC236}">
                <a16:creationId xmlns:a16="http://schemas.microsoft.com/office/drawing/2014/main" id="{EEF3D14D-35A2-F7FF-AE68-14B6C9162FE6}"/>
              </a:ext>
            </a:extLst>
          </p:cNvPr>
          <p:cNvPicPr>
            <a:picLocks noChangeAspect="1"/>
          </p:cNvPicPr>
          <p:nvPr/>
        </p:nvPicPr>
        <p:blipFill>
          <a:blip r:embed="rId2">
            <a:extLst>
              <a:ext uri="{28A0092B-C50C-407E-A947-70E740481C1C}">
                <a14:useLocalDpi xmlns:a14="http://schemas.microsoft.com/office/drawing/2010/main" val="0"/>
              </a:ext>
            </a:extLst>
          </a:blip>
          <a:srcRect t="7802" b="7802"/>
          <a:stretch/>
        </p:blipFill>
        <p:spPr>
          <a:xfrm>
            <a:off x="0" y="1419"/>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6" name="Rectangle 25">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8" name="Rectangle 27">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 name="Título 1">
            <a:extLst>
              <a:ext uri="{FF2B5EF4-FFF2-40B4-BE49-F238E27FC236}">
                <a16:creationId xmlns:a16="http://schemas.microsoft.com/office/drawing/2014/main" id="{B9D7C5A3-A61D-1B73-858A-E6DBA69B6272}"/>
              </a:ext>
            </a:extLst>
          </p:cNvPr>
          <p:cNvSpPr txBox="1">
            <a:spLocks/>
          </p:cNvSpPr>
          <p:nvPr/>
        </p:nvSpPr>
        <p:spPr>
          <a:xfrm>
            <a:off x="968765" y="1118497"/>
            <a:ext cx="5849937" cy="4076596"/>
          </a:xfrm>
          <a:prstGeom prst="rect">
            <a:avLst/>
          </a:prstGeom>
        </p:spPr>
        <p:txBody>
          <a:bodyPr vert="horz" wrap="square" lIns="0" tIns="0" rIns="0" bIns="0" rtlCol="0" anchor="ctr" anchorCtr="0">
            <a:normAutofit fontScale="850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br>
              <a:rPr kumimoji="0" lang="en-US" sz="54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br>
            <a:r>
              <a:rPr kumimoji="0" lang="es-ES" sz="60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Herramientas para el diseño </a:t>
            </a:r>
            <a:r>
              <a:rPr kumimoji="0" lang="es-ES" sz="6000" b="1"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usable </a:t>
            </a:r>
            <a:r>
              <a:rPr kumimoji="0" lang="es-ES" sz="60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y</a:t>
            </a:r>
            <a:r>
              <a:rPr kumimoji="0" lang="es-ES" sz="6000" b="1"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 accesible</a:t>
            </a:r>
            <a:r>
              <a:rPr kumimoji="0" lang="es-ES" sz="60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 centrado en el </a:t>
            </a:r>
            <a:r>
              <a:rPr kumimoji="0" lang="es-ES" sz="6000" b="1" i="0" u="none" strike="noStrike" kern="1200" cap="none" spc="0" normalizeH="0" baseline="0" noProof="0" dirty="0">
                <a:ln>
                  <a:noFill/>
                </a:ln>
                <a:solidFill>
                  <a:srgbClr val="FFF309"/>
                </a:solidFill>
                <a:effectLst/>
                <a:uLnTx/>
                <a:uFillTx/>
                <a:latin typeface="Helvetica" panose="020B0604020202020204" pitchFamily="34" charset="0"/>
                <a:ea typeface="+mj-ea"/>
                <a:cs typeface="Helvetica" panose="020B0604020202020204" pitchFamily="34" charset="0"/>
              </a:rPr>
              <a:t>usuario</a:t>
            </a:r>
            <a:endParaRPr kumimoji="0" lang="en-US" sz="2000" b="1" i="0" u="none" strike="noStrike" kern="1200" cap="none" spc="0" normalizeH="0" baseline="0" noProof="0" dirty="0">
              <a:ln>
                <a:noFill/>
              </a:ln>
              <a:solidFill>
                <a:srgbClr val="FFF309"/>
              </a:solidFill>
              <a:effectLst/>
              <a:uLnTx/>
              <a:uFillTx/>
              <a:latin typeface="Helvetica" panose="020B0604020202020204" pitchFamily="34" charset="0"/>
              <a:ea typeface="+mj-ea"/>
              <a:cs typeface="Helvetica" panose="020B0604020202020204" pitchFamily="34" charset="0"/>
            </a:endParaRPr>
          </a:p>
        </p:txBody>
      </p:sp>
      <p:cxnSp>
        <p:nvCxnSpPr>
          <p:cNvPr id="4" name="Conector recto 3">
            <a:extLst>
              <a:ext uri="{FF2B5EF4-FFF2-40B4-BE49-F238E27FC236}">
                <a16:creationId xmlns:a16="http://schemas.microsoft.com/office/drawing/2014/main" id="{16A25C43-3890-AAB4-6BAD-98E799DBD3FE}"/>
              </a:ext>
            </a:extLst>
          </p:cNvPr>
          <p:cNvCxnSpPr>
            <a:cxnSpLocks/>
          </p:cNvCxnSpPr>
          <p:nvPr/>
        </p:nvCxnSpPr>
        <p:spPr>
          <a:xfrm>
            <a:off x="732632" y="1828607"/>
            <a:ext cx="0" cy="31543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720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DB93C58-393F-F57E-82EE-5A5F5DA3A511}"/>
              </a:ext>
            </a:extLst>
          </p:cNvPr>
          <p:cNvSpPr txBox="1"/>
          <p:nvPr/>
        </p:nvSpPr>
        <p:spPr>
          <a:xfrm>
            <a:off x="298795" y="1006836"/>
            <a:ext cx="4504025" cy="5137110"/>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Entramos en faena. </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el desarrollo de nuestra interfaz, incluiremos al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usuario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en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todas las fases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Permitiendo que la usabilidad siempre esté presente.</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Hay que tener en cuenta que  estas etapas son iterativas, es decir que se repiten en varios ciclos en los que se mejoran hasta que se entregue el producto final.</a:t>
            </a:r>
            <a:endParaRPr kumimoji="1" lang="es-ES" sz="26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6" name="Imagen 5">
            <a:extLst>
              <a:ext uri="{FF2B5EF4-FFF2-40B4-BE49-F238E27FC236}">
                <a16:creationId xmlns:a16="http://schemas.microsoft.com/office/drawing/2014/main" id="{17002167-4256-171E-5126-EA132D4EBE6A}"/>
              </a:ext>
            </a:extLst>
          </p:cNvPr>
          <p:cNvPicPr>
            <a:picLocks noChangeAspect="1"/>
          </p:cNvPicPr>
          <p:nvPr/>
        </p:nvPicPr>
        <p:blipFill>
          <a:blip r:embed="rId2"/>
          <a:stretch>
            <a:fillRect/>
          </a:stretch>
        </p:blipFill>
        <p:spPr>
          <a:xfrm>
            <a:off x="4955781" y="733426"/>
            <a:ext cx="7008445" cy="5759451"/>
          </a:xfrm>
          <a:custGeom>
            <a:avLst/>
            <a:gdLst/>
            <a:ahLst/>
            <a:cxnLst/>
            <a:rect l="l" t="t" r="r" b="b"/>
            <a:pathLst>
              <a:path w="7090237" h="5759451">
                <a:moveTo>
                  <a:pt x="0" y="0"/>
                </a:moveTo>
                <a:lnTo>
                  <a:pt x="7090237" y="0"/>
                </a:lnTo>
                <a:lnTo>
                  <a:pt x="7090237" y="5759451"/>
                </a:lnTo>
                <a:lnTo>
                  <a:pt x="0" y="5759451"/>
                </a:lnTo>
                <a:close/>
              </a:path>
            </a:pathLst>
          </a:custGeom>
        </p:spPr>
      </p:pic>
      <p:sp>
        <p:nvSpPr>
          <p:cNvPr id="22" name="Arco 21">
            <a:extLst>
              <a:ext uri="{FF2B5EF4-FFF2-40B4-BE49-F238E27FC236}">
                <a16:creationId xmlns:a16="http://schemas.microsoft.com/office/drawing/2014/main" id="{A8F4DAD8-B4D0-1E37-7DF1-5C18DF74AA17}"/>
              </a:ext>
            </a:extLst>
          </p:cNvPr>
          <p:cNvSpPr/>
          <p:nvPr/>
        </p:nvSpPr>
        <p:spPr>
          <a:xfrm flipH="1">
            <a:off x="5149797" y="1006836"/>
            <a:ext cx="2201662" cy="4844327"/>
          </a:xfrm>
          <a:prstGeom prst="arc">
            <a:avLst>
              <a:gd name="adj1" fmla="val 16200000"/>
              <a:gd name="adj2" fmla="val 6196902"/>
            </a:avLst>
          </a:prstGeom>
          <a:ln w="28575">
            <a:solidFill>
              <a:srgbClr val="DB782D"/>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solidFill>
                  <a:sysClr val="windowText" lastClr="000000"/>
                </a:solidFill>
              </a:ln>
              <a:solidFill>
                <a:srgbClr val="FFFFFF"/>
              </a:solidFill>
              <a:effectLst/>
              <a:uLnTx/>
              <a:uFillTx/>
              <a:latin typeface="Source Sans Pro"/>
              <a:ea typeface="+mn-ea"/>
              <a:cs typeface="+mn-cs"/>
            </a:endParaRPr>
          </a:p>
        </p:txBody>
      </p:sp>
      <p:cxnSp>
        <p:nvCxnSpPr>
          <p:cNvPr id="25" name="Conector recto de flecha 24">
            <a:extLst>
              <a:ext uri="{FF2B5EF4-FFF2-40B4-BE49-F238E27FC236}">
                <a16:creationId xmlns:a16="http://schemas.microsoft.com/office/drawing/2014/main" id="{96B35CBF-B8D6-9C47-A1CD-7EF2E7C5651A}"/>
              </a:ext>
            </a:extLst>
          </p:cNvPr>
          <p:cNvCxnSpPr>
            <a:cxnSpLocks/>
            <a:stCxn id="22" idx="0"/>
          </p:cNvCxnSpPr>
          <p:nvPr/>
        </p:nvCxnSpPr>
        <p:spPr>
          <a:xfrm>
            <a:off x="6250628" y="1006836"/>
            <a:ext cx="98153" cy="0"/>
          </a:xfrm>
          <a:prstGeom prst="straightConnector1">
            <a:avLst/>
          </a:prstGeom>
          <a:ln w="57150">
            <a:solidFill>
              <a:srgbClr val="DB782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212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useBgFill="1">
        <p:nvSpPr>
          <p:cNvPr id="24" name="Rectangle 2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7" name="Imagen 6" descr="Vista superior de diseñadores con muestras de tejido en sala de conferencias">
            <a:extLst>
              <a:ext uri="{FF2B5EF4-FFF2-40B4-BE49-F238E27FC236}">
                <a16:creationId xmlns:a16="http://schemas.microsoft.com/office/drawing/2014/main" id="{EEF3D14D-35A2-F7FF-AE68-14B6C9162FE6}"/>
              </a:ext>
            </a:extLst>
          </p:cNvPr>
          <p:cNvPicPr>
            <a:picLocks noChangeAspect="1"/>
          </p:cNvPicPr>
          <p:nvPr/>
        </p:nvPicPr>
        <p:blipFill rotWithShape="1">
          <a:blip r:embed="rId2">
            <a:extLst>
              <a:ext uri="{28A0092B-C50C-407E-A947-70E740481C1C}">
                <a14:useLocalDpi xmlns:a14="http://schemas.microsoft.com/office/drawing/2010/main" val="0"/>
              </a:ext>
            </a:extLst>
          </a:blip>
          <a:srcRect t="12991" b="273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6" name="Rectangle 25">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8" name="Rectangle 27">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 name="Título 1">
            <a:extLst>
              <a:ext uri="{FF2B5EF4-FFF2-40B4-BE49-F238E27FC236}">
                <a16:creationId xmlns:a16="http://schemas.microsoft.com/office/drawing/2014/main" id="{B9D7C5A3-A61D-1B73-858A-E6DBA69B6272}"/>
              </a:ext>
            </a:extLst>
          </p:cNvPr>
          <p:cNvSpPr txBox="1">
            <a:spLocks/>
          </p:cNvSpPr>
          <p:nvPr/>
        </p:nvSpPr>
        <p:spPr>
          <a:xfrm>
            <a:off x="799578" y="514837"/>
            <a:ext cx="5849937" cy="3478195"/>
          </a:xfrm>
          <a:prstGeom prst="rect">
            <a:avLst/>
          </a:prstGeom>
        </p:spPr>
        <p:txBody>
          <a:bodyPr vert="horz" wrap="square" lIns="0" tIns="0" rIns="0" bIns="0" rtlCol="0" anchor="b" anchorCtr="0">
            <a:normAutofit fontScale="77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br>
              <a:rPr kumimoji="0" lang="en-US" sz="77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br>
            <a:r>
              <a:rPr kumimoji="0" lang="en-US" sz="7700" b="0" i="0" u="none" strike="noStrike" kern="1200" cap="none" spc="0" normalizeH="0" baseline="0" noProof="0" dirty="0">
                <a:ln>
                  <a:noFill/>
                </a:ln>
                <a:solidFill>
                  <a:srgbClr val="FFF309"/>
                </a:solidFill>
                <a:effectLst/>
                <a:uLnTx/>
                <a:uFillTx/>
                <a:latin typeface="Helvetica" panose="020B0604020202020204" pitchFamily="34" charset="0"/>
                <a:ea typeface="+mj-ea"/>
                <a:cs typeface="Helvetica" panose="020B0604020202020204" pitchFamily="34" charset="0"/>
              </a:rPr>
              <a:t>H</a:t>
            </a:r>
            <a:r>
              <a:rPr kumimoji="0" lang="en-US" sz="77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uman</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7700" b="0" i="0" u="none" strike="noStrike" kern="1200" cap="none" spc="0" normalizeH="0" baseline="0" noProof="0" dirty="0">
                <a:ln>
                  <a:noFill/>
                </a:ln>
                <a:solidFill>
                  <a:srgbClr val="FFF309"/>
                </a:solidFill>
                <a:effectLst/>
                <a:uLnTx/>
                <a:uFillTx/>
                <a:latin typeface="Helvetica" panose="020B0604020202020204" pitchFamily="34" charset="0"/>
                <a:ea typeface="+mj-ea"/>
                <a:cs typeface="Helvetica" panose="020B0604020202020204" pitchFamily="34" charset="0"/>
              </a:rPr>
              <a:t>C</a:t>
            </a:r>
            <a:r>
              <a:rPr kumimoji="0" lang="en-US" sz="77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omputer</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7700" b="0" i="0" u="none" strike="noStrike" kern="1200" cap="none" spc="0" normalizeH="0" baseline="0" noProof="0" dirty="0">
                <a:ln>
                  <a:noFill/>
                </a:ln>
                <a:solidFill>
                  <a:srgbClr val="FFF309"/>
                </a:solidFill>
                <a:effectLst/>
                <a:uLnTx/>
                <a:uFillTx/>
                <a:latin typeface="Helvetica" panose="020B0604020202020204" pitchFamily="34" charset="0"/>
                <a:ea typeface="+mj-ea"/>
                <a:cs typeface="Helvetica" panose="020B0604020202020204" pitchFamily="34" charset="0"/>
              </a:rPr>
              <a:t>I</a:t>
            </a:r>
            <a:r>
              <a:rPr kumimoji="0" lang="en-US" sz="77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nteraction</a:t>
            </a:r>
            <a:br>
              <a:rPr kumimoji="0" lang="en-US" sz="3000" b="0" i="0" u="none" strike="noStrike" kern="1200" cap="none" spc="0" normalizeH="0" baseline="0" noProof="0" dirty="0">
                <a:ln>
                  <a:noFill/>
                </a:ln>
                <a:solidFill>
                  <a:srgbClr val="FFFFFF"/>
                </a:solidFill>
                <a:effectLst/>
                <a:uLnTx/>
                <a:uFillTx/>
                <a:latin typeface="Sitka Heading"/>
                <a:ea typeface="+mj-ea"/>
                <a:cs typeface="+mj-cs"/>
              </a:rPr>
            </a:br>
            <a:br>
              <a:rPr kumimoji="0" lang="en-US" sz="3000" b="0" i="0" u="none" strike="noStrike" kern="1200" cap="none" spc="0" normalizeH="0" baseline="0" noProof="0" dirty="0">
                <a:ln>
                  <a:noFill/>
                </a:ln>
                <a:solidFill>
                  <a:srgbClr val="FFFFFF"/>
                </a:solidFill>
                <a:effectLst/>
                <a:uLnTx/>
                <a:uFillTx/>
                <a:latin typeface="Sitka Heading"/>
                <a:ea typeface="+mj-ea"/>
                <a:cs typeface="+mj-cs"/>
              </a:rPr>
            </a:br>
            <a:endParaRPr kumimoji="0" lang="en-US" sz="3000" b="0" i="0" u="none" strike="noStrike" kern="1200" cap="none" spc="0" normalizeH="0" baseline="0" noProof="0" dirty="0">
              <a:ln>
                <a:noFill/>
              </a:ln>
              <a:solidFill>
                <a:srgbClr val="FFFFFF"/>
              </a:solidFill>
              <a:effectLst/>
              <a:uLnTx/>
              <a:uFillTx/>
              <a:latin typeface="Sitka Heading"/>
              <a:ea typeface="+mj-ea"/>
              <a:cs typeface="+mj-cs"/>
            </a:endParaRPr>
          </a:p>
        </p:txBody>
      </p:sp>
      <p:cxnSp>
        <p:nvCxnSpPr>
          <p:cNvPr id="8" name="Conector recto 7">
            <a:extLst>
              <a:ext uri="{FF2B5EF4-FFF2-40B4-BE49-F238E27FC236}">
                <a16:creationId xmlns:a16="http://schemas.microsoft.com/office/drawing/2014/main" id="{EB9A8831-7EDF-64D0-DDD8-EF0EEDEA47C0}"/>
              </a:ext>
            </a:extLst>
          </p:cNvPr>
          <p:cNvCxnSpPr>
            <a:cxnSpLocks/>
          </p:cNvCxnSpPr>
          <p:nvPr/>
        </p:nvCxnSpPr>
        <p:spPr>
          <a:xfrm>
            <a:off x="651834" y="775151"/>
            <a:ext cx="0" cy="30247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175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Primer plano de documentos en el escritorio">
            <a:extLst>
              <a:ext uri="{FF2B5EF4-FFF2-40B4-BE49-F238E27FC236}">
                <a16:creationId xmlns:a16="http://schemas.microsoft.com/office/drawing/2014/main" id="{2564BF7C-F5BC-2035-FD78-6D6450F7B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101E7DC0-726D-2D6C-894F-B88F041CD5A6}"/>
              </a:ext>
            </a:extLst>
          </p:cNvPr>
          <p:cNvSpPr/>
          <p:nvPr/>
        </p:nvSpPr>
        <p:spPr>
          <a:xfrm>
            <a:off x="0" y="1921267"/>
            <a:ext cx="12192000" cy="2928135"/>
          </a:xfrm>
          <a:prstGeom prst="rect">
            <a:avLst/>
          </a:prstGeom>
          <a:solidFill>
            <a:schemeClr val="bg1">
              <a:lumMod val="85000"/>
              <a:lumOff val="15000"/>
              <a:alpha val="6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 name="Título 1">
            <a:extLst>
              <a:ext uri="{FF2B5EF4-FFF2-40B4-BE49-F238E27FC236}">
                <a16:creationId xmlns:a16="http://schemas.microsoft.com/office/drawing/2014/main" id="{C4D79F79-A47C-E011-ACB3-437B0F91999B}"/>
              </a:ext>
            </a:extLst>
          </p:cNvPr>
          <p:cNvSpPr txBox="1">
            <a:spLocks/>
          </p:cNvSpPr>
          <p:nvPr/>
        </p:nvSpPr>
        <p:spPr>
          <a:xfrm>
            <a:off x="2191390" y="1056852"/>
            <a:ext cx="5849937" cy="4076596"/>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br>
              <a:rPr kumimoji="0" lang="en-US" sz="54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br>
            <a:r>
              <a:rPr kumimoji="0" lang="es-ES" sz="60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FASE DE </a:t>
            </a:r>
            <a:r>
              <a:rPr kumimoji="0" lang="es-ES" sz="6000" b="1" i="0" u="none" strike="noStrike" kern="1200" cap="none" spc="0" normalizeH="0" baseline="0" noProof="0" dirty="0">
                <a:ln>
                  <a:noFill/>
                </a:ln>
                <a:solidFill>
                  <a:srgbClr val="FFF309"/>
                </a:solidFill>
                <a:effectLst/>
                <a:uLnTx/>
                <a:uFillTx/>
                <a:latin typeface="Helvetica" panose="020B0604020202020204" pitchFamily="34" charset="0"/>
                <a:ea typeface="+mj-ea"/>
                <a:cs typeface="Helvetica" panose="020B0604020202020204" pitchFamily="34" charset="0"/>
              </a:rPr>
              <a:t>ANÁLISIS</a:t>
            </a:r>
            <a:endParaRPr kumimoji="0" lang="en-US" sz="2000" b="1" i="0" u="none" strike="noStrike" kern="1200" cap="none" spc="0" normalizeH="0" baseline="0" noProof="0" dirty="0">
              <a:ln>
                <a:noFill/>
              </a:ln>
              <a:solidFill>
                <a:srgbClr val="FFF309"/>
              </a:solidFill>
              <a:effectLst/>
              <a:uLnTx/>
              <a:uFillTx/>
              <a:latin typeface="Helvetica" panose="020B0604020202020204" pitchFamily="34" charset="0"/>
              <a:ea typeface="+mj-ea"/>
              <a:cs typeface="Helvetica" panose="020B0604020202020204" pitchFamily="34" charset="0"/>
            </a:endParaRPr>
          </a:p>
        </p:txBody>
      </p:sp>
      <p:cxnSp>
        <p:nvCxnSpPr>
          <p:cNvPr id="3" name="Conector recto 2">
            <a:extLst>
              <a:ext uri="{FF2B5EF4-FFF2-40B4-BE49-F238E27FC236}">
                <a16:creationId xmlns:a16="http://schemas.microsoft.com/office/drawing/2014/main" id="{E43CBD0A-0ACE-8262-83CB-E265FAA7546A}"/>
              </a:ext>
            </a:extLst>
          </p:cNvPr>
          <p:cNvCxnSpPr>
            <a:cxnSpLocks/>
          </p:cNvCxnSpPr>
          <p:nvPr/>
        </p:nvCxnSpPr>
        <p:spPr>
          <a:xfrm>
            <a:off x="1955257" y="2095928"/>
            <a:ext cx="0" cy="25377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272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27847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pic>
        <p:nvPicPr>
          <p:cNvPr id="4" name="Imagen 3">
            <a:extLst>
              <a:ext uri="{FF2B5EF4-FFF2-40B4-BE49-F238E27FC236}">
                <a16:creationId xmlns:a16="http://schemas.microsoft.com/office/drawing/2014/main" id="{CE9B86C8-FF24-67D2-C8B1-171911B8E2AE}"/>
              </a:ext>
            </a:extLst>
          </p:cNvPr>
          <p:cNvPicPr>
            <a:picLocks noChangeAspect="1"/>
          </p:cNvPicPr>
          <p:nvPr/>
        </p:nvPicPr>
        <p:blipFill>
          <a:blip r:embed="rId2">
            <a:grayscl/>
          </a:blip>
          <a:stretch>
            <a:fillRect/>
          </a:stretch>
        </p:blipFill>
        <p:spPr>
          <a:xfrm>
            <a:off x="345402" y="1456576"/>
            <a:ext cx="5015980" cy="4795675"/>
          </a:xfrm>
          <a:prstGeom prst="rect">
            <a:avLst/>
          </a:prstGeom>
        </p:spPr>
      </p:pic>
      <p:graphicFrame>
        <p:nvGraphicFramePr>
          <p:cNvPr id="6" name="CuadroTexto 2">
            <a:extLst>
              <a:ext uri="{FF2B5EF4-FFF2-40B4-BE49-F238E27FC236}">
                <a16:creationId xmlns:a16="http://schemas.microsoft.com/office/drawing/2014/main" id="{757EFE8D-5B3A-5820-9762-62FF883ECC0B}"/>
              </a:ext>
            </a:extLst>
          </p:cNvPr>
          <p:cNvGraphicFramePr/>
          <p:nvPr/>
        </p:nvGraphicFramePr>
        <p:xfrm>
          <a:off x="5608780" y="1759352"/>
          <a:ext cx="6583220" cy="449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a:extLst>
              <a:ext uri="{FF2B5EF4-FFF2-40B4-BE49-F238E27FC236}">
                <a16:creationId xmlns:a16="http://schemas.microsoft.com/office/drawing/2014/main" id="{D50AD8A4-73B8-40B8-32BD-D64ACDF756B9}"/>
              </a:ext>
            </a:extLst>
          </p:cNvPr>
          <p:cNvSpPr txBox="1"/>
          <p:nvPr/>
        </p:nvSpPr>
        <p:spPr>
          <a:xfrm>
            <a:off x="5971055" y="835958"/>
            <a:ext cx="6094520" cy="938462"/>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esta etapa inicial se reúne información sobre:</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45402" y="835958"/>
            <a:ext cx="35176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265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graphicFrame>
        <p:nvGraphicFramePr>
          <p:cNvPr id="6" name="CuadroTexto 2">
            <a:extLst>
              <a:ext uri="{FF2B5EF4-FFF2-40B4-BE49-F238E27FC236}">
                <a16:creationId xmlns:a16="http://schemas.microsoft.com/office/drawing/2014/main" id="{757EFE8D-5B3A-5820-9762-62FF883ECC0B}"/>
              </a:ext>
            </a:extLst>
          </p:cNvPr>
          <p:cNvGraphicFramePr/>
          <p:nvPr/>
        </p:nvGraphicFramePr>
        <p:xfrm>
          <a:off x="-1580050" y="917308"/>
          <a:ext cx="6908114" cy="5136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CC9F095-E933-92F8-F726-09E9ABBEF2C8}"/>
              </a:ext>
            </a:extLst>
          </p:cNvPr>
          <p:cNvSpPr txBox="1"/>
          <p:nvPr/>
        </p:nvSpPr>
        <p:spPr>
          <a:xfrm>
            <a:off x="3075709" y="359601"/>
            <a:ext cx="8842314" cy="6801488"/>
          </a:xfrm>
          <a:prstGeom prst="rect">
            <a:avLst/>
          </a:prstGeom>
        </p:spPr>
        <p:txBody>
          <a:bodyPr vert="horz" wrap="square" lIns="0" tIns="0" rIns="0" bIns="0" rtlCol="0" anchor="t">
            <a:normAutofit fontScale="55000" lnSpcReduction="20000"/>
          </a:bodyPr>
          <a:lstStyle/>
          <a:p>
            <a:pPr marL="457200" marR="0" lvl="1" indent="0" algn="l" defTabSz="914400" rtl="0" eaLnBrk="1" fontAlgn="auto" latinLnBrk="0" hangingPunct="1">
              <a:lnSpc>
                <a:spcPct val="130000"/>
              </a:lnSpc>
              <a:spcBef>
                <a:spcPts val="0"/>
              </a:spcBef>
              <a:spcAft>
                <a:spcPts val="800"/>
              </a:spcAft>
              <a:buClrTx/>
              <a:buSzTx/>
              <a:buFontTx/>
              <a:buNone/>
              <a:tabLst/>
              <a:defRPr/>
            </a:pPr>
            <a:r>
              <a:rPr kumimoji="1" lang="es-ES" sz="3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Esta es la fase más crítica llevada a cabo por el jefe/a de proyecto, PO y/o el analista. Las preguntas más importantes a responder son:</a:t>
            </a:r>
          </a:p>
          <a:p>
            <a:pPr marL="0" marR="0" lvl="0" indent="0" algn="ctr" defTabSz="914400" rtl="0" eaLnBrk="1" fontAlgn="auto" latinLnBrk="0" hangingPunct="1">
              <a:lnSpc>
                <a:spcPct val="110000"/>
              </a:lnSpc>
              <a:spcBef>
                <a:spcPts val="0"/>
              </a:spcBef>
              <a:spcAft>
                <a:spcPts val="800"/>
              </a:spcAft>
              <a:buClrTx/>
              <a:buSzTx/>
              <a:buFontTx/>
              <a:buNone/>
              <a:tabLst/>
              <a:defRPr/>
            </a:pPr>
            <a:endParaRPr kumimoji="1" lang="es-ES" sz="1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ctr" defTabSz="914400" rtl="0" eaLnBrk="1" fontAlgn="auto" latinLnBrk="0" hangingPunct="1">
              <a:lnSpc>
                <a:spcPct val="110000"/>
              </a:lnSpc>
              <a:spcBef>
                <a:spcPts val="0"/>
              </a:spcBef>
              <a:spcAft>
                <a:spcPts val="800"/>
              </a:spcAft>
              <a:buClrTx/>
              <a:buSzTx/>
              <a:buFontTx/>
              <a:buNone/>
              <a:tabLst/>
              <a:defRPr/>
            </a:pPr>
            <a:r>
              <a:rPr kumimoji="1" lang="es-ES" sz="3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¿Cuál es el objetivo/contenido de la aplicación?</a:t>
            </a:r>
          </a:p>
          <a:p>
            <a:pPr marL="342900" marR="0" lvl="0" indent="-342900" algn="ctr" defTabSz="914400" rtl="0" eaLnBrk="1" fontAlgn="auto" latinLnBrk="0" hangingPunct="1">
              <a:lnSpc>
                <a:spcPct val="110000"/>
              </a:lnSpc>
              <a:spcBef>
                <a:spcPts val="0"/>
              </a:spcBef>
              <a:spcAft>
                <a:spcPts val="800"/>
              </a:spcAft>
              <a:buClrTx/>
              <a:buSzTx/>
              <a:buFontTx/>
              <a:buChar char="-"/>
              <a:tabLst/>
              <a:defRPr/>
            </a:pPr>
            <a:endPar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914400" marR="0" lvl="2" indent="0" algn="l" defTabSz="914400" rtl="0" eaLnBrk="1" fontAlgn="auto" latinLnBrk="0" hangingPunct="1">
              <a:lnSpc>
                <a:spcPct val="130000"/>
              </a:lnSpc>
              <a:spcBef>
                <a:spcPts val="0"/>
              </a:spcBef>
              <a:spcAft>
                <a:spcPts val="800"/>
              </a:spcAft>
              <a:buClrTx/>
              <a:buSzTx/>
              <a:buFontTx/>
              <a:buNone/>
              <a:tabLst/>
              <a:defRPr/>
            </a:pP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Los objetivos de una aplicación son todo lo que esperas haber logrado al terminar el proyecto.</a:t>
            </a:r>
          </a:p>
          <a:p>
            <a:pPr marL="914400" marR="0" lvl="2" indent="0" algn="l" defTabSz="914400" rtl="0" eaLnBrk="1" fontAlgn="auto" latinLnBrk="0" hangingPunct="1">
              <a:lnSpc>
                <a:spcPct val="130000"/>
              </a:lnSpc>
              <a:spcBef>
                <a:spcPts val="0"/>
              </a:spcBef>
              <a:spcAft>
                <a:spcPts val="800"/>
              </a:spcAft>
              <a:buClrTx/>
              <a:buSzTx/>
              <a:buFontTx/>
              <a:buNone/>
              <a:tabLst/>
              <a:defRPr/>
            </a:pP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Aquí la persona encargada de realizar el análisis debe </a:t>
            </a:r>
            <a:r>
              <a:rPr kumimoji="1" lang="es-ES" sz="3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ESCUCHAR</a:t>
            </a: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al cliente, </a:t>
            </a:r>
            <a:r>
              <a:rPr kumimoji="1" lang="es-ES" sz="3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TRADUCIR</a:t>
            </a: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cuáles son sus necesidades, ayudar a </a:t>
            </a:r>
            <a:r>
              <a:rPr kumimoji="1" lang="es-ES" sz="3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ACLARAR</a:t>
            </a: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qué es lo que realmente desea conseguir. </a:t>
            </a:r>
            <a:r>
              <a:rPr kumimoji="1" lang="es-ES" sz="3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PROFUNDIZAR</a:t>
            </a: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en los detalles, </a:t>
            </a:r>
            <a:r>
              <a:rPr kumimoji="1" lang="es-ES" sz="3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OBSERVAR</a:t>
            </a: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cómo se trabaja en el puesto al que va destinado el proyecto y cómo </a:t>
            </a:r>
            <a:r>
              <a:rPr kumimoji="1" lang="es-ES" sz="3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ENCAJA</a:t>
            </a: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en el resto de la empresa.</a:t>
            </a:r>
          </a:p>
          <a:p>
            <a:pPr marL="914400" marR="0" lvl="2" indent="0" algn="l" defTabSz="914400" rtl="0" eaLnBrk="1" fontAlgn="auto" latinLnBrk="0" hangingPunct="1">
              <a:lnSpc>
                <a:spcPct val="110000"/>
              </a:lnSpc>
              <a:spcBef>
                <a:spcPts val="0"/>
              </a:spcBef>
              <a:spcAft>
                <a:spcPts val="800"/>
              </a:spcAft>
              <a:buClrTx/>
              <a:buSzTx/>
              <a:buFontTx/>
              <a:buNone/>
              <a:tabLst/>
              <a:defRPr/>
            </a:pPr>
            <a:endParaRPr kumimoji="1" lang="es-ES" sz="1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914400" marR="0" lvl="2" indent="0" algn="l" defTabSz="914400" rtl="0" eaLnBrk="1" fontAlgn="auto" latinLnBrk="0" hangingPunct="1">
              <a:lnSpc>
                <a:spcPct val="130000"/>
              </a:lnSpc>
              <a:spcBef>
                <a:spcPts val="0"/>
              </a:spcBef>
              <a:spcAft>
                <a:spcPts val="800"/>
              </a:spcAft>
              <a:buClrTx/>
              <a:buSzTx/>
              <a:buFontTx/>
              <a:buNone/>
              <a:tabLst/>
              <a:defRPr/>
            </a:pP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vez recopilada toda la información que podría llevar meses o incluso años dependiendo del proyecto, todo debe quedar reflejado en la </a:t>
            </a:r>
            <a:r>
              <a:rPr kumimoji="1" lang="es-ES" sz="3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documentación</a:t>
            </a: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a:t>
            </a:r>
            <a:r>
              <a:rPr kumimoji="1" lang="es-ES" sz="3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requisitos</a:t>
            </a: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del </a:t>
            </a:r>
            <a:r>
              <a:rPr kumimoji="1" lang="es-ES" sz="3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proyecto</a:t>
            </a:r>
            <a:r>
              <a:rPr kumimoji="1" lang="es-ES" sz="3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debe ser aprobada por ambas partes, de ello dependerá el trabajo del resto de compañeros de desarrollo y del presupuesto ajustado que se firmará finalmente, aunque esto dependerá enormemente si el </a:t>
            </a:r>
            <a:r>
              <a:rPr kumimoji="1" lang="es-ES" sz="3400" b="1" i="0" u="sng"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hlinkClick r:id="rId7">
                  <a:extLst>
                    <a:ext uri="{A12FA001-AC4F-418D-AE19-62706E023703}">
                      <ahyp:hlinkClr xmlns:ahyp="http://schemas.microsoft.com/office/drawing/2018/hyperlinkcolor" val="tx"/>
                    </a:ext>
                  </a:extLst>
                </a:hlinkClick>
              </a:rPr>
              <a:t>proyecto es ágil o tradicional</a:t>
            </a:r>
            <a:r>
              <a:rPr kumimoji="1" lang="es-ES" sz="3400" b="1" i="0" u="sng"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p:txBody>
      </p:sp>
    </p:spTree>
    <p:extLst>
      <p:ext uri="{BB962C8B-B14F-4D97-AF65-F5344CB8AC3E}">
        <p14:creationId xmlns:p14="http://schemas.microsoft.com/office/powerpoint/2010/main" val="2425696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graphicFrame>
        <p:nvGraphicFramePr>
          <p:cNvPr id="6" name="CuadroTexto 2">
            <a:extLst>
              <a:ext uri="{FF2B5EF4-FFF2-40B4-BE49-F238E27FC236}">
                <a16:creationId xmlns:a16="http://schemas.microsoft.com/office/drawing/2014/main" id="{757EFE8D-5B3A-5820-9762-62FF883ECC0B}"/>
              </a:ext>
            </a:extLst>
          </p:cNvPr>
          <p:cNvGraphicFramePr/>
          <p:nvPr/>
        </p:nvGraphicFramePr>
        <p:xfrm>
          <a:off x="-1580050" y="917308"/>
          <a:ext cx="6908114" cy="5136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CC9F095-E933-92F8-F726-09E9ABBEF2C8}"/>
              </a:ext>
            </a:extLst>
          </p:cNvPr>
          <p:cNvSpPr txBox="1"/>
          <p:nvPr/>
        </p:nvSpPr>
        <p:spPr>
          <a:xfrm>
            <a:off x="3515361" y="539394"/>
            <a:ext cx="8402662" cy="5993486"/>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 qué tipo de usuario va dirigida?</a:t>
            </a:r>
          </a:p>
          <a:p>
            <a:pPr marL="342900" marR="0" lvl="0" indent="-342900" algn="ctr" defTabSz="914400" rtl="0" eaLnBrk="1" fontAlgn="auto" latinLnBrk="0" hangingPunct="1">
              <a:lnSpc>
                <a:spcPct val="110000"/>
              </a:lnSpc>
              <a:spcBef>
                <a:spcPts val="0"/>
              </a:spcBef>
              <a:spcAft>
                <a:spcPts val="800"/>
              </a:spcAft>
              <a:buClrTx/>
              <a:buSzTx/>
              <a:buFontTx/>
              <a:buChar char="-"/>
              <a:tabLst/>
              <a:defRPr/>
            </a:pPr>
            <a:endParaRPr kumimoji="1" lang="es-ES" sz="2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914400" marR="0" lvl="2"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de las preguntas más importantes que han de quedar resueltas y plasmadas en el documento de análisis es el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TIPO DE USUARIO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al que va dirigido nuestro desarrollo. Esta definición de quién va a usar nuestra interfaz afectará, como ya hemos visto, a todas las fases, puesto que esta definición será el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CENTRO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sobre el que construiremos nuestra aplicación. </a:t>
            </a:r>
          </a:p>
          <a:p>
            <a:pPr marL="914400" marR="0" lvl="2"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Este punto, por tanto, debe quedar claro antes de comenzar el diseño y para ello, existen herramientas que nos ayudan a definir perfectamente a quién vamos a tener en el centro del desarrollo.</a:t>
            </a:r>
          </a:p>
        </p:txBody>
      </p:sp>
    </p:spTree>
    <p:extLst>
      <p:ext uri="{BB962C8B-B14F-4D97-AF65-F5344CB8AC3E}">
        <p14:creationId xmlns:p14="http://schemas.microsoft.com/office/powerpoint/2010/main" val="3038779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CC9F095-E933-92F8-F726-09E9ABBEF2C8}"/>
              </a:ext>
            </a:extLst>
          </p:cNvPr>
          <p:cNvSpPr txBox="1"/>
          <p:nvPr/>
        </p:nvSpPr>
        <p:spPr>
          <a:xfrm>
            <a:off x="4288748" y="329215"/>
            <a:ext cx="7824602" cy="6312241"/>
          </a:xfrm>
          <a:prstGeom prst="rect">
            <a:avLst/>
          </a:prstGeom>
        </p:spPr>
        <p:txBody>
          <a:bodyPr vert="horz" wrap="square" lIns="0" tIns="0" rIns="0" bIns="0" rtlCol="0" anchor="t">
            <a:normAutofit fontScale="92500"/>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Como un primer acercamiento en la definición de los usuarios objetivo, tendremos que tener cuenta lo siguiente:</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 Si el proyecto está destinado a una empresa o a un área concreta, donde el usuario está completamente definido e incluso tenemos acceso a él.</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105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b) Si en el proyecto no existe todavía un usuario objetivo sobre el que centrar nuestro diseño, deberemos realizar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 proceso de DEFINICIÓN de USUARIOS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cualquiera de los dos casos, tendremos que echar mano de las herramientas necesarias para definir cuál es realmente el usuario objetivo sobre el que centrar nuestro desarrollo. Estas herramientas las veremos en la sección siguiente.</a:t>
            </a:r>
          </a:p>
        </p:txBody>
      </p:sp>
      <p:graphicFrame>
        <p:nvGraphicFramePr>
          <p:cNvPr id="4" name="CuadroTexto 2">
            <a:extLst>
              <a:ext uri="{FF2B5EF4-FFF2-40B4-BE49-F238E27FC236}">
                <a16:creationId xmlns:a16="http://schemas.microsoft.com/office/drawing/2014/main" id="{B0FAADC5-E91D-2B63-3467-540F48D5EC19}"/>
              </a:ext>
            </a:extLst>
          </p:cNvPr>
          <p:cNvGraphicFramePr/>
          <p:nvPr/>
        </p:nvGraphicFramePr>
        <p:xfrm>
          <a:off x="-1508131" y="917306"/>
          <a:ext cx="6908114" cy="5136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864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CC9F095-E933-92F8-F726-09E9ABBEF2C8}"/>
              </a:ext>
            </a:extLst>
          </p:cNvPr>
          <p:cNvSpPr txBox="1"/>
          <p:nvPr/>
        </p:nvSpPr>
        <p:spPr>
          <a:xfrm>
            <a:off x="4561785" y="2005894"/>
            <a:ext cx="7366978" cy="2574420"/>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¿Qué tipo de tecnología se va a usar?</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Durante esta fase del análisis se decidirá qué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TECNOLOGÍA</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se va a usar, en qué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LENGUAJE</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se va a desarrollar o para qué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PLATAFORMAS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1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graphicFrame>
        <p:nvGraphicFramePr>
          <p:cNvPr id="3" name="CuadroTexto 2">
            <a:extLst>
              <a:ext uri="{FF2B5EF4-FFF2-40B4-BE49-F238E27FC236}">
                <a16:creationId xmlns:a16="http://schemas.microsoft.com/office/drawing/2014/main" id="{D8A567CB-0E66-0BC0-56F8-EF2ED5C71357}"/>
              </a:ext>
            </a:extLst>
          </p:cNvPr>
          <p:cNvGraphicFramePr/>
          <p:nvPr/>
        </p:nvGraphicFramePr>
        <p:xfrm>
          <a:off x="-1580050" y="917308"/>
          <a:ext cx="6908114" cy="5136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9558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CC9F095-E933-92F8-F726-09E9ABBEF2C8}"/>
              </a:ext>
            </a:extLst>
          </p:cNvPr>
          <p:cNvSpPr txBox="1"/>
          <p:nvPr/>
        </p:nvSpPr>
        <p:spPr>
          <a:xfrm>
            <a:off x="4264429" y="1199557"/>
            <a:ext cx="7602223" cy="4853807"/>
          </a:xfrm>
          <a:prstGeom prst="rect">
            <a:avLst/>
          </a:prstGeom>
        </p:spPr>
        <p:txBody>
          <a:bodyPr vert="horz" wrap="square" lIns="0" tIns="0" rIns="0" bIns="0" rtlCol="0" anchor="t">
            <a:normAutofit fontScale="92500" lnSpcReduction="20000"/>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¿Cuál es el alcance del proyecto?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Aquí se definirán los límites del proyecto como: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800100" marR="0" lvl="1"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Definición de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plazos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sym typeface="Wingdings" panose="05000000000000000000" pitchFamily="2" charset="2"/>
              </a:rPr>
              <a:t> Restricciones de tiempo.</a:t>
            </a: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800100" marR="0" lvl="1"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Límites del trabajo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que se va a hacer (y lo que no).</a:t>
            </a:r>
          </a:p>
          <a:p>
            <a:pPr marL="800100" marR="0" lvl="1"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Recursos disponibles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1257300" marR="0" lvl="2"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Miembros del equipo.</a:t>
            </a:r>
          </a:p>
          <a:p>
            <a:pPr marL="1257300" marR="0" lvl="2"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Adquisiciones externas.</a:t>
            </a:r>
          </a:p>
          <a:p>
            <a:pPr marL="1257300" marR="0" lvl="2"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Capacitación del equipo en la tecnología a utilizar.</a:t>
            </a:r>
          </a:p>
          <a:p>
            <a:pPr marL="1257300" marR="0" lvl="2"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Equipamiento, espacio, viajes, expertos externos, lugares de trabajo, dietas, formación investigación…</a:t>
            </a:r>
          </a:p>
          <a:p>
            <a:pPr marL="1257300" marR="0" lvl="2"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1257300" marR="0" lvl="2"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graphicFrame>
        <p:nvGraphicFramePr>
          <p:cNvPr id="3" name="CuadroTexto 2">
            <a:extLst>
              <a:ext uri="{FF2B5EF4-FFF2-40B4-BE49-F238E27FC236}">
                <a16:creationId xmlns:a16="http://schemas.microsoft.com/office/drawing/2014/main" id="{D8A567CB-0E66-0BC0-56F8-EF2ED5C71357}"/>
              </a:ext>
            </a:extLst>
          </p:cNvPr>
          <p:cNvGraphicFramePr/>
          <p:nvPr/>
        </p:nvGraphicFramePr>
        <p:xfrm>
          <a:off x="-1580050" y="917308"/>
          <a:ext cx="6908114" cy="5136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5015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CC9F095-E933-92F8-F726-09E9ABBEF2C8}"/>
              </a:ext>
            </a:extLst>
          </p:cNvPr>
          <p:cNvSpPr txBox="1"/>
          <p:nvPr/>
        </p:nvSpPr>
        <p:spPr>
          <a:xfrm>
            <a:off x="4412156" y="1199558"/>
            <a:ext cx="7454496" cy="4741134"/>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¿Cuál es el coste del desarrollo?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Dependiendo de si la aproximación es la tradicional o la ágil, el coste se calculará como una cifra que aglutine todos los costes que se den en el desarrollo, si es el caso de la opción tradicional o bien se hará un desglose por cada iteración estimada en el desarrollo ágil. </a:t>
            </a:r>
          </a:p>
          <a:p>
            <a:pPr marL="1257300" marR="0" lvl="2"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1257300" marR="0" lvl="2"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graphicFrame>
        <p:nvGraphicFramePr>
          <p:cNvPr id="3" name="CuadroTexto 2">
            <a:extLst>
              <a:ext uri="{FF2B5EF4-FFF2-40B4-BE49-F238E27FC236}">
                <a16:creationId xmlns:a16="http://schemas.microsoft.com/office/drawing/2014/main" id="{D8A567CB-0E66-0BC0-56F8-EF2ED5C71357}"/>
              </a:ext>
            </a:extLst>
          </p:cNvPr>
          <p:cNvGraphicFramePr/>
          <p:nvPr/>
        </p:nvGraphicFramePr>
        <p:xfrm>
          <a:off x="-1580050" y="917308"/>
          <a:ext cx="6908114" cy="5136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5737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Mesa de la sala de conferencias">
            <a:extLst>
              <a:ext uri="{FF2B5EF4-FFF2-40B4-BE49-F238E27FC236}">
                <a16:creationId xmlns:a16="http://schemas.microsoft.com/office/drawing/2014/main" id="{AE15E5BC-7FE1-2FEE-756B-E61F9556437F}"/>
              </a:ext>
            </a:extLst>
          </p:cNvPr>
          <p:cNvPicPr>
            <a:picLocks noChangeAspect="1"/>
          </p:cNvPicPr>
          <p:nvPr/>
        </p:nvPicPr>
        <p:blipFill rotWithShape="1">
          <a:blip r:embed="rId2">
            <a:extLst>
              <a:ext uri="{28A0092B-C50C-407E-A947-70E740481C1C}">
                <a14:useLocalDpi xmlns:a14="http://schemas.microsoft.com/office/drawing/2010/main" val="0"/>
              </a:ext>
            </a:extLst>
          </a:blip>
          <a:srcRect t="20021" b="10375"/>
          <a:stretch/>
        </p:blipFill>
        <p:spPr>
          <a:xfrm>
            <a:off x="0" y="-1"/>
            <a:ext cx="12192000" cy="6858001"/>
          </a:xfrm>
          <a:prstGeom prst="rect">
            <a:avLst/>
          </a:prstGeom>
        </p:spPr>
      </p:pic>
      <p:sp>
        <p:nvSpPr>
          <p:cNvPr id="5" name="Rectángulo 4">
            <a:extLst>
              <a:ext uri="{FF2B5EF4-FFF2-40B4-BE49-F238E27FC236}">
                <a16:creationId xmlns:a16="http://schemas.microsoft.com/office/drawing/2014/main" id="{2701DEA7-979C-5C88-3271-0B4160C7D277}"/>
              </a:ext>
            </a:extLst>
          </p:cNvPr>
          <p:cNvSpPr/>
          <p:nvPr/>
        </p:nvSpPr>
        <p:spPr>
          <a:xfrm>
            <a:off x="0" y="2644169"/>
            <a:ext cx="12192000" cy="2544279"/>
          </a:xfrm>
          <a:prstGeom prst="rect">
            <a:avLst/>
          </a:prstGeom>
          <a:solidFill>
            <a:schemeClr val="tx2">
              <a:lumMod val="25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 name="CuadroTexto 1">
            <a:extLst>
              <a:ext uri="{FF2B5EF4-FFF2-40B4-BE49-F238E27FC236}">
                <a16:creationId xmlns:a16="http://schemas.microsoft.com/office/drawing/2014/main" id="{41422020-0B65-6DAD-20CE-8C23CFFA71EF}"/>
              </a:ext>
            </a:extLst>
          </p:cNvPr>
          <p:cNvSpPr txBox="1"/>
          <p:nvPr/>
        </p:nvSpPr>
        <p:spPr>
          <a:xfrm>
            <a:off x="659640" y="2762146"/>
            <a:ext cx="643980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HERRAMIENTAS para la </a:t>
            </a: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DEFINICIÓN</a:t>
            </a: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USUARIOS</a:t>
            </a:r>
            <a:endParaRPr kumimoji="0" lang="es-ES" sz="4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1343202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D4B790-0A14-28AE-D634-FFBE4A2E7880}"/>
              </a:ext>
            </a:extLst>
          </p:cNvPr>
          <p:cNvSpPr txBox="1"/>
          <p:nvPr/>
        </p:nvSpPr>
        <p:spPr>
          <a:xfrm>
            <a:off x="242556" y="1295381"/>
            <a:ext cx="5964137" cy="5328703"/>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Si seguimos el desarrollo centrado en el usuario, lo primero que deberemos hacer es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DEFINIR COMPLETAMENTE A ESE USUARIO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al que ya hemos puesto el apellido de “OBJETIVO” para referirnos a él.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1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Tanto si tenemos el usuario a nuestro alcance, como si no tenemos a ninguno o ni siquiera lo hemos definido en absoluto, se ha de realizar un PROCESO que AFINE y DEFINA qué usuarios son los realmente importantes a la hora de centrar nuestro desarrollo en ellos.</a:t>
            </a:r>
          </a:p>
        </p:txBody>
      </p:sp>
      <p:sp>
        <p:nvSpPr>
          <p:cNvPr id="5" name="CuadroTexto 4">
            <a:extLst>
              <a:ext uri="{FF2B5EF4-FFF2-40B4-BE49-F238E27FC236}">
                <a16:creationId xmlns:a16="http://schemas.microsoft.com/office/drawing/2014/main" id="{5337D3BC-9CFD-BFCC-77E1-C8F128F493D2}"/>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F288CBA4-0022-30E6-E1E7-237D10A302FA}"/>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Imagen 7" descr="Dardos en el centro de un objetivo">
            <a:extLst>
              <a:ext uri="{FF2B5EF4-FFF2-40B4-BE49-F238E27FC236}">
                <a16:creationId xmlns:a16="http://schemas.microsoft.com/office/drawing/2014/main" id="{DA4403CE-6D6D-0A58-9E96-632C3FD51202}"/>
              </a:ext>
            </a:extLst>
          </p:cNvPr>
          <p:cNvPicPr>
            <a:picLocks noChangeAspect="1"/>
          </p:cNvPicPr>
          <p:nvPr/>
        </p:nvPicPr>
        <p:blipFill rotWithShape="1">
          <a:blip r:embed="rId2">
            <a:extLst>
              <a:ext uri="{28A0092B-C50C-407E-A947-70E740481C1C}">
                <a14:useLocalDpi xmlns:a14="http://schemas.microsoft.com/office/drawing/2010/main" val="0"/>
              </a:ext>
            </a:extLst>
          </a:blip>
          <a:srcRect l="32673"/>
          <a:stretch/>
        </p:blipFill>
        <p:spPr>
          <a:xfrm flipH="1">
            <a:off x="6374268" y="0"/>
            <a:ext cx="5817732" cy="6857999"/>
          </a:xfrm>
          <a:prstGeom prst="rect">
            <a:avLst/>
          </a:prstGeom>
        </p:spPr>
      </p:pic>
    </p:spTree>
    <p:extLst>
      <p:ext uri="{BB962C8B-B14F-4D97-AF65-F5344CB8AC3E}">
        <p14:creationId xmlns:p14="http://schemas.microsoft.com/office/powerpoint/2010/main" val="801908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7" name="CuadroTexto 6">
            <a:extLst>
              <a:ext uri="{FF2B5EF4-FFF2-40B4-BE49-F238E27FC236}">
                <a16:creationId xmlns:a16="http://schemas.microsoft.com/office/drawing/2014/main" id="{C9C81801-5E3B-FE3E-A9D5-692DBF83A9B8}"/>
              </a:ext>
            </a:extLst>
          </p:cNvPr>
          <p:cNvSpPr txBox="1"/>
          <p:nvPr/>
        </p:nvSpPr>
        <p:spPr>
          <a:xfrm>
            <a:off x="142805" y="2736502"/>
            <a:ext cx="3617537" cy="21698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7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¿Cómo se construye un diseño centrándose en el usuario que lo va a utilizar?</a:t>
            </a:r>
          </a:p>
        </p:txBody>
      </p:sp>
      <p:graphicFrame>
        <p:nvGraphicFramePr>
          <p:cNvPr id="48" name="CuadroTexto 4">
            <a:extLst>
              <a:ext uri="{FF2B5EF4-FFF2-40B4-BE49-F238E27FC236}">
                <a16:creationId xmlns:a16="http://schemas.microsoft.com/office/drawing/2014/main" id="{58EE6415-9439-BC6F-8EE2-EB49CB425EA5}"/>
              </a:ext>
            </a:extLst>
          </p:cNvPr>
          <p:cNvGraphicFramePr/>
          <p:nvPr/>
        </p:nvGraphicFramePr>
        <p:xfrm>
          <a:off x="3940006" y="-133564"/>
          <a:ext cx="8090788" cy="7366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8" name="Conector recto 27">
            <a:extLst>
              <a:ext uri="{FF2B5EF4-FFF2-40B4-BE49-F238E27FC236}">
                <a16:creationId xmlns:a16="http://schemas.microsoft.com/office/drawing/2014/main" id="{1A60326E-9A43-C76C-AB85-50AB6135A945}"/>
              </a:ext>
            </a:extLst>
          </p:cNvPr>
          <p:cNvCxnSpPr>
            <a:cxnSpLocks/>
          </p:cNvCxnSpPr>
          <p:nvPr/>
        </p:nvCxnSpPr>
        <p:spPr>
          <a:xfrm>
            <a:off x="3850173" y="1153487"/>
            <a:ext cx="0" cy="46870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180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D4B790-0A14-28AE-D634-FFBE4A2E7880}"/>
              </a:ext>
            </a:extLst>
          </p:cNvPr>
          <p:cNvSpPr txBox="1"/>
          <p:nvPr/>
        </p:nvSpPr>
        <p:spPr>
          <a:xfrm>
            <a:off x="242556" y="1222818"/>
            <a:ext cx="8747331" cy="3566169"/>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numerosas ocasiones, las empresas demandan desarrollos a otras empresas de software y los verdaderos usuarios del proyecto quedan “ocultos” a todas las reuniones de análisis de requisitos del proyecto. Esto provoca que el equipo de desarrollo tenga una falsa sensación de estar creando el software para un cliente/usuario objetivo muy definido y representado por las personas que atienden las reuniones, pero, no en pocas ocasiones, este hecho se destapa cuando ya es tarde y se ha hecho la entrega del proyecto y ya sabes cómo termina esto... </a:t>
            </a:r>
          </a:p>
        </p:txBody>
      </p:sp>
      <p:sp>
        <p:nvSpPr>
          <p:cNvPr id="5" name="CuadroTexto 4">
            <a:extLst>
              <a:ext uri="{FF2B5EF4-FFF2-40B4-BE49-F238E27FC236}">
                <a16:creationId xmlns:a16="http://schemas.microsoft.com/office/drawing/2014/main" id="{5337D3BC-9CFD-BFCC-77E1-C8F128F493D2}"/>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F288CBA4-0022-30E6-E1E7-237D10A302FA}"/>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B6BE08AB-79DB-D450-E293-0B5E92F5B60B}"/>
              </a:ext>
            </a:extLst>
          </p:cNvPr>
          <p:cNvPicPr>
            <a:picLocks noChangeAspect="1"/>
          </p:cNvPicPr>
          <p:nvPr/>
        </p:nvPicPr>
        <p:blipFill rotWithShape="1">
          <a:blip r:embed="rId2"/>
          <a:srcRect l="59994" r="20853" b="51760"/>
          <a:stretch/>
        </p:blipFill>
        <p:spPr>
          <a:xfrm>
            <a:off x="9347162" y="1999158"/>
            <a:ext cx="2321960" cy="4450420"/>
          </a:xfrm>
          <a:prstGeom prst="rect">
            <a:avLst/>
          </a:prstGeom>
        </p:spPr>
      </p:pic>
    </p:spTree>
    <p:extLst>
      <p:ext uri="{BB962C8B-B14F-4D97-AF65-F5344CB8AC3E}">
        <p14:creationId xmlns:p14="http://schemas.microsoft.com/office/powerpoint/2010/main" val="3851464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378831" y="1940213"/>
            <a:ext cx="643980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¿Cómo definir a los USUARIOS </a:t>
            </a: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OBJETIVO</a:t>
            </a: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endParaRPr kumimoji="0" lang="es-ES" sz="4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cxnSp>
        <p:nvCxnSpPr>
          <p:cNvPr id="5" name="Conector recto 4">
            <a:extLst>
              <a:ext uri="{FF2B5EF4-FFF2-40B4-BE49-F238E27FC236}">
                <a16:creationId xmlns:a16="http://schemas.microsoft.com/office/drawing/2014/main" id="{DD342C8F-8B3B-1A3F-E3AA-55F88A7D11A4}"/>
              </a:ext>
            </a:extLst>
          </p:cNvPr>
          <p:cNvCxnSpPr/>
          <p:nvPr/>
        </p:nvCxnSpPr>
        <p:spPr>
          <a:xfrm>
            <a:off x="1263721" y="1645719"/>
            <a:ext cx="0" cy="2897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46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D4B790-0A14-28AE-D634-FFBE4A2E7880}"/>
              </a:ext>
            </a:extLst>
          </p:cNvPr>
          <p:cNvSpPr txBox="1"/>
          <p:nvPr/>
        </p:nvSpPr>
        <p:spPr>
          <a:xfrm>
            <a:off x="278815" y="1033083"/>
            <a:ext cx="11634370" cy="5104026"/>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las primeras fases del desarrollo es muy probable que tengamos muy pocos datos objetivos sobre los usuarios que van a utilizar nuestro desarrollo. Debemos entonces, partir de una </a:t>
            </a:r>
            <a:r>
              <a:rPr kumimoji="1" lang="es-ES" sz="23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LISTA DE USUARIOS POTENCIALES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obtenida por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medios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subjetivos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después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refinarla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¿Cómo vamos a hacer esta lista?</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Paso 1.- Crear una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LISTA DE ATRIBUTOS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que ayudarán a definir los diferentes usuarios de la aplicación.</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Paso 2.-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PRIORIZAR LOS ATRIBUTOS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que parezcan tener mayor impacto para definir por qué y cómo utilizará un usuario la aplicación.</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Paso 3.-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DEFINIR LOS GRUPOS DE USUARIOS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base a la priorización.</a:t>
            </a:r>
          </a:p>
        </p:txBody>
      </p:sp>
      <p:sp>
        <p:nvSpPr>
          <p:cNvPr id="5" name="CuadroTexto 4">
            <a:extLst>
              <a:ext uri="{FF2B5EF4-FFF2-40B4-BE49-F238E27FC236}">
                <a16:creationId xmlns:a16="http://schemas.microsoft.com/office/drawing/2014/main" id="{5337D3BC-9CFD-BFCC-77E1-C8F128F493D2}"/>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F288CBA4-0022-30E6-E1E7-237D10A302FA}"/>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375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337D3BC-9CFD-BFCC-77E1-C8F128F493D2}"/>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F288CBA4-0022-30E6-E1E7-237D10A302FA}"/>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09F72322-7F33-0E07-CBAC-48D6E129AA43}"/>
              </a:ext>
            </a:extLst>
          </p:cNvPr>
          <p:cNvSpPr txBox="1"/>
          <p:nvPr/>
        </p:nvSpPr>
        <p:spPr>
          <a:xfrm>
            <a:off x="335504" y="991986"/>
            <a:ext cx="11397584" cy="4214552"/>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Profundicemos en cada paso: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Paso 1.- Creación de la </a:t>
            </a:r>
            <a:r>
              <a:rPr kumimoji="1" lang="es-ES" sz="23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LISTA DE ATRIBUTOS</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la creación de la lista de atributos podemos basarnos en documentos relativos a la estrategia de la compañía, estudios de mercado, encuestas, datos de atención al cliente, etc. Es recomendable también hablar con las personas de la organización que tratan con los clientes: marketing, ventas, atención al cliente, etc. Las preguntas que debemos hacerles son:</a:t>
            </a:r>
          </a:p>
          <a:p>
            <a:pPr marL="2171700" marR="0" lvl="4"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Con qué tipos de clientes se relacionan</a:t>
            </a:r>
          </a:p>
          <a:p>
            <a:pPr marL="2171700" marR="0" lvl="4"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Cuáles son los atributos que los definen</a:t>
            </a:r>
          </a:p>
        </p:txBody>
      </p:sp>
    </p:spTree>
    <p:extLst>
      <p:ext uri="{BB962C8B-B14F-4D97-AF65-F5344CB8AC3E}">
        <p14:creationId xmlns:p14="http://schemas.microsoft.com/office/powerpoint/2010/main" val="2069181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337D3BC-9CFD-BFCC-77E1-C8F128F493D2}"/>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F288CBA4-0022-30E6-E1E7-237D10A302FA}"/>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09F72322-7F33-0E07-CBAC-48D6E129AA43}"/>
              </a:ext>
            </a:extLst>
          </p:cNvPr>
          <p:cNvSpPr txBox="1"/>
          <p:nvPr/>
        </p:nvSpPr>
        <p:spPr>
          <a:xfrm>
            <a:off x="335504" y="991986"/>
            <a:ext cx="11397584" cy="5539017"/>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Ejemplos de atributos que podrían surgir de este proceso son:</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342900" marR="0" lvl="0"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Objetivos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del usuario: buscar trabajo, ganar más dinero, cubrir una punta de trabajo...</a:t>
            </a:r>
          </a:p>
          <a:p>
            <a:pPr marL="342900" marR="0" lvl="0"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Roles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buscador de empleo, empresa, cazador de talento...</a:t>
            </a:r>
          </a:p>
          <a:p>
            <a:pPr marL="342900" marR="0" lvl="0"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Datos demográficos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sexo, edad, situación familiar, nivel de ingresos, población...</a:t>
            </a:r>
          </a:p>
          <a:p>
            <a:pPr marL="342900" marR="0" lvl="0"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Experiencia</a:t>
            </a:r>
          </a:p>
          <a:p>
            <a:pPr marL="342900" marR="0" lvl="0"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1"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Etc</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Cuando es un proyecto sin información previa, la caracterización de los usuarios será más subjetiva y, por descontado, más propensa a cambios posteriores.</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El objetivo de esta fase es sólo recoger qué atributos nos pueden servir para diferenciar a los usuarios, sin valorar su calidad</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p:txBody>
      </p:sp>
    </p:spTree>
    <p:extLst>
      <p:ext uri="{BB962C8B-B14F-4D97-AF65-F5344CB8AC3E}">
        <p14:creationId xmlns:p14="http://schemas.microsoft.com/office/powerpoint/2010/main" val="2069173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337D3BC-9CFD-BFCC-77E1-C8F128F493D2}"/>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F288CBA4-0022-30E6-E1E7-237D10A302FA}"/>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09F72322-7F33-0E07-CBAC-48D6E129AA43}"/>
              </a:ext>
            </a:extLst>
          </p:cNvPr>
          <p:cNvSpPr txBox="1"/>
          <p:nvPr/>
        </p:nvSpPr>
        <p:spPr>
          <a:xfrm>
            <a:off x="484538" y="1156373"/>
            <a:ext cx="11222923" cy="4722831"/>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Paso 2.-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PRIORIZACIÓN DE LOS ATRIBUTOS</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vez obtenida la lista de atributos, hay que preguntarse cuales de ellos pueden tener mayor influencia en los motivos y el modo en que los usuarios se relacionan con la aplicación.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Por ejemplo, podríamos valorar que la localización geográfica no es importante a la hora de definir a los usuarios en una aplicación de juego online, pero que sí fuese realmente relevante a la hora de poner en marcha una aplicación de venta por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realizar la priorización de atributos debemos basarnos en las mismas fuentes que en la selección de los mismos.</a:t>
            </a:r>
          </a:p>
        </p:txBody>
      </p:sp>
    </p:spTree>
    <p:extLst>
      <p:ext uri="{BB962C8B-B14F-4D97-AF65-F5344CB8AC3E}">
        <p14:creationId xmlns:p14="http://schemas.microsoft.com/office/powerpoint/2010/main" val="3588377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5337D3BC-9CFD-BFCC-77E1-C8F128F493D2}"/>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F288CBA4-0022-30E6-E1E7-237D10A302FA}"/>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09F72322-7F33-0E07-CBAC-48D6E129AA43}"/>
              </a:ext>
            </a:extLst>
          </p:cNvPr>
          <p:cNvSpPr txBox="1"/>
          <p:nvPr/>
        </p:nvSpPr>
        <p:spPr>
          <a:xfrm>
            <a:off x="205714" y="919783"/>
            <a:ext cx="6918051" cy="5215274"/>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Paso 3.-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DEFINIR LOS GRUPOS DE USUARIO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Los grupos de usuarios que se definan aquí serán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provisionales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pero nos sirven para poder discutir opciones y tomar decisiones a la hora de planificar la investigación de usuarios.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Suelen ser de gran ayuda los gráficos donde se ubican los grupos de usuario según dos o tres atributos.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esta fase interesa que los grupos de usuario no sean demasiado específicos en esta fase, ya que estamos creando esta clasificación sin datos reales en los que basarnos.</a:t>
            </a:r>
          </a:p>
        </p:txBody>
      </p:sp>
      <p:pic>
        <p:nvPicPr>
          <p:cNvPr id="10" name="Imagen 9">
            <a:extLst>
              <a:ext uri="{FF2B5EF4-FFF2-40B4-BE49-F238E27FC236}">
                <a16:creationId xmlns:a16="http://schemas.microsoft.com/office/drawing/2014/main" id="{6649DD05-FBEB-1383-05DE-76146D945ADA}"/>
              </a:ext>
            </a:extLst>
          </p:cNvPr>
          <p:cNvPicPr>
            <a:picLocks noChangeAspect="1"/>
          </p:cNvPicPr>
          <p:nvPr/>
        </p:nvPicPr>
        <p:blipFill>
          <a:blip r:embed="rId2"/>
          <a:stretch>
            <a:fillRect/>
          </a:stretch>
        </p:blipFill>
        <p:spPr>
          <a:xfrm>
            <a:off x="7160607" y="2072167"/>
            <a:ext cx="4825679" cy="3513844"/>
          </a:xfrm>
          <a:prstGeom prst="rect">
            <a:avLst/>
          </a:prstGeom>
        </p:spPr>
      </p:pic>
    </p:spTree>
    <p:extLst>
      <p:ext uri="{BB962C8B-B14F-4D97-AF65-F5344CB8AC3E}">
        <p14:creationId xmlns:p14="http://schemas.microsoft.com/office/powerpoint/2010/main" val="179077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DCC9F095-E933-92F8-F726-09E9ABBEF2C8}"/>
              </a:ext>
            </a:extLst>
          </p:cNvPr>
          <p:cNvSpPr txBox="1"/>
          <p:nvPr/>
        </p:nvSpPr>
        <p:spPr>
          <a:xfrm>
            <a:off x="354469" y="1189233"/>
            <a:ext cx="11592793" cy="4502649"/>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Como ejemplo, existen atributos que habitualmente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segmentan</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definen los grupos de usuario. Estos atributos son de perfil genérico y suelen servir para definir a los usuarios universales, es decir, aquellos que no pertenecen a una empresa o un departamento concretos y que son potenciales usuarios de nuestro software.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Estos atributos son:</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1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1257300" marR="0" lvl="2"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Género</a:t>
            </a:r>
          </a:p>
          <a:p>
            <a:pPr marL="1257300" marR="0" lvl="2"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Ubicación geográfica </a:t>
            </a:r>
          </a:p>
          <a:p>
            <a:pPr marL="1257300" marR="0" lvl="2"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Nivel de </a:t>
            </a:r>
            <a:r>
              <a:rPr kumimoji="1" lang="es-ES" sz="24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expertise</a:t>
            </a: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1257300" marR="0" lvl="2"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Edad</a:t>
            </a:r>
          </a:p>
          <a:p>
            <a:pPr marL="1257300" marR="0" lvl="2" indent="-342900" algn="l" defTabSz="914400" rtl="0" eaLnBrk="1" fontAlgn="auto" latinLnBrk="0" hangingPunct="1">
              <a:lnSpc>
                <a:spcPct val="100000"/>
              </a:lnSpc>
              <a:spcBef>
                <a:spcPts val="0"/>
              </a:spcBef>
              <a:spcAft>
                <a:spcPts val="600"/>
              </a:spcAft>
              <a:buClrTx/>
              <a:buSzTx/>
              <a:buFont typeface="Courier New" panose="02070309020205020404" pitchFamily="49" charset="0"/>
              <a:buChar char="o"/>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2627032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427345" y="1594780"/>
            <a:ext cx="5553907" cy="3668440"/>
          </a:xfrm>
          <a:prstGeom prst="rect">
            <a:avLst/>
          </a:prstGeom>
          <a:noFill/>
        </p:spPr>
        <p:txBody>
          <a:bodyPr wrap="square">
            <a:spAutoFit/>
          </a:bodyPr>
          <a:lstStyle/>
          <a:p>
            <a:pPr marL="342900" marR="0" lvl="0"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Segmentación por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género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Puede que nuestro desarrollo se centre en un segmento de la población bien definido por el género. En estos casos, el UX no suele variar con respecto a un desarrollo universal, pero sí la UI, donde el cuidado de los detalles cobra más importancia aún.</a:t>
            </a:r>
          </a:p>
        </p:txBody>
      </p:sp>
      <p:pic>
        <p:nvPicPr>
          <p:cNvPr id="8" name="Imagen 7" descr=" u">
            <a:extLst>
              <a:ext uri="{FF2B5EF4-FFF2-40B4-BE49-F238E27FC236}">
                <a16:creationId xmlns:a16="http://schemas.microsoft.com/office/drawing/2014/main" id="{D794646D-1B8C-453C-341D-5C21CD54712B}"/>
              </a:ext>
            </a:extLst>
          </p:cNvPr>
          <p:cNvPicPr>
            <a:picLocks noChangeAspect="1"/>
          </p:cNvPicPr>
          <p:nvPr/>
        </p:nvPicPr>
        <p:blipFill>
          <a:blip r:embed="rId2"/>
          <a:stretch>
            <a:fillRect/>
          </a:stretch>
        </p:blipFill>
        <p:spPr>
          <a:xfrm>
            <a:off x="6110720" y="833633"/>
            <a:ext cx="3011357" cy="5500584"/>
          </a:xfrm>
          <a:prstGeom prst="rect">
            <a:avLst/>
          </a:prstGeom>
        </p:spPr>
      </p:pic>
      <p:pic>
        <p:nvPicPr>
          <p:cNvPr id="10" name="Imagen 9">
            <a:extLst>
              <a:ext uri="{FF2B5EF4-FFF2-40B4-BE49-F238E27FC236}">
                <a16:creationId xmlns:a16="http://schemas.microsoft.com/office/drawing/2014/main" id="{64F2C91B-D26D-96AC-CA0D-DAD324E1AEF6}"/>
              </a:ext>
            </a:extLst>
          </p:cNvPr>
          <p:cNvPicPr>
            <a:picLocks noChangeAspect="1"/>
          </p:cNvPicPr>
          <p:nvPr/>
        </p:nvPicPr>
        <p:blipFill>
          <a:blip r:embed="rId3"/>
          <a:stretch>
            <a:fillRect/>
          </a:stretch>
        </p:blipFill>
        <p:spPr>
          <a:xfrm>
            <a:off x="9031298" y="1481922"/>
            <a:ext cx="2918146" cy="5313285"/>
          </a:xfrm>
          <a:prstGeom prst="rect">
            <a:avLst/>
          </a:prstGeom>
        </p:spPr>
      </p:pic>
      <p:sp>
        <p:nvSpPr>
          <p:cNvPr id="13" name="CuadroTexto 12">
            <a:extLst>
              <a:ext uri="{FF2B5EF4-FFF2-40B4-BE49-F238E27FC236}">
                <a16:creationId xmlns:a16="http://schemas.microsoft.com/office/drawing/2014/main" id="{87E6B321-88F7-12B8-1168-A125F5CE45D9}"/>
              </a:ext>
            </a:extLst>
          </p:cNvPr>
          <p:cNvSpPr txBox="1"/>
          <p:nvPr/>
        </p:nvSpPr>
        <p:spPr>
          <a:xfrm>
            <a:off x="242556" y="6038862"/>
            <a:ext cx="56092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ource Sans Pro"/>
                <a:ea typeface="+mn-ea"/>
                <a:cs typeface="+mn-cs"/>
              </a:rPr>
              <a:t>¿A quién está destinada la web de SHEIN en estos casos?</a:t>
            </a:r>
          </a:p>
        </p:txBody>
      </p:sp>
      <p:sp>
        <p:nvSpPr>
          <p:cNvPr id="14" name="Flecha: a la derecha 13">
            <a:extLst>
              <a:ext uri="{FF2B5EF4-FFF2-40B4-BE49-F238E27FC236}">
                <a16:creationId xmlns:a16="http://schemas.microsoft.com/office/drawing/2014/main" id="{04A91C1F-2F1E-DF57-5399-00C20D2182F1}"/>
              </a:ext>
            </a:extLst>
          </p:cNvPr>
          <p:cNvSpPr/>
          <p:nvPr/>
        </p:nvSpPr>
        <p:spPr>
          <a:xfrm>
            <a:off x="5779363" y="6098957"/>
            <a:ext cx="293769" cy="25596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181349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367500" y="1357416"/>
            <a:ext cx="5314210" cy="4074705"/>
          </a:xfrm>
          <a:prstGeom prst="rect">
            <a:avLst/>
          </a:prstGeom>
          <a:noFill/>
        </p:spPr>
        <p:txBody>
          <a:bodyPr wrap="square">
            <a:spAutoFit/>
          </a:bodyPr>
          <a:lstStyle/>
          <a:p>
            <a:pPr marL="342900" marR="0" lvl="0"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Segmentación por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Ubicación geográfica</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Existen gustos universales, pero otros son muy locales y empresas como Amazon, o incluso, el mismo buscador de Google, lo tienen claro. La localización de su web es básica en su interfaz y determina el resultado de sus búsquedas.</a:t>
            </a:r>
          </a:p>
        </p:txBody>
      </p:sp>
      <p:pic>
        <p:nvPicPr>
          <p:cNvPr id="7" name="Imagen 6">
            <a:extLst>
              <a:ext uri="{FF2B5EF4-FFF2-40B4-BE49-F238E27FC236}">
                <a16:creationId xmlns:a16="http://schemas.microsoft.com/office/drawing/2014/main" id="{F485E740-F047-68E1-4914-42A582C8FCC6}"/>
              </a:ext>
            </a:extLst>
          </p:cNvPr>
          <p:cNvPicPr>
            <a:picLocks noChangeAspect="1"/>
          </p:cNvPicPr>
          <p:nvPr/>
        </p:nvPicPr>
        <p:blipFill rotWithShape="1">
          <a:blip r:embed="rId2"/>
          <a:srcRect l="19960"/>
          <a:stretch/>
        </p:blipFill>
        <p:spPr>
          <a:xfrm>
            <a:off x="5850384" y="1180731"/>
            <a:ext cx="6066408" cy="2143495"/>
          </a:xfrm>
          <a:prstGeom prst="rect">
            <a:avLst/>
          </a:prstGeom>
        </p:spPr>
      </p:pic>
      <p:pic>
        <p:nvPicPr>
          <p:cNvPr id="9" name="Imagen 8">
            <a:extLst>
              <a:ext uri="{FF2B5EF4-FFF2-40B4-BE49-F238E27FC236}">
                <a16:creationId xmlns:a16="http://schemas.microsoft.com/office/drawing/2014/main" id="{01EC2A1E-EF47-F275-030A-7B8FCC2D5704}"/>
              </a:ext>
            </a:extLst>
          </p:cNvPr>
          <p:cNvPicPr>
            <a:picLocks noChangeAspect="1"/>
          </p:cNvPicPr>
          <p:nvPr/>
        </p:nvPicPr>
        <p:blipFill>
          <a:blip r:embed="rId3"/>
          <a:stretch>
            <a:fillRect/>
          </a:stretch>
        </p:blipFill>
        <p:spPr>
          <a:xfrm>
            <a:off x="6377127" y="3262080"/>
            <a:ext cx="5717215" cy="2843963"/>
          </a:xfrm>
          <a:prstGeom prst="rect">
            <a:avLst/>
          </a:prstGeom>
        </p:spPr>
      </p:pic>
    </p:spTree>
    <p:extLst>
      <p:ext uri="{BB962C8B-B14F-4D97-AF65-F5344CB8AC3E}">
        <p14:creationId xmlns:p14="http://schemas.microsoft.com/office/powerpoint/2010/main" val="80796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7" name="CuadroTexto 6">
            <a:extLst>
              <a:ext uri="{FF2B5EF4-FFF2-40B4-BE49-F238E27FC236}">
                <a16:creationId xmlns:a16="http://schemas.microsoft.com/office/drawing/2014/main" id="{C9C81801-5E3B-FE3E-A9D5-692DBF83A9B8}"/>
              </a:ext>
            </a:extLst>
          </p:cNvPr>
          <p:cNvSpPr txBox="1"/>
          <p:nvPr/>
        </p:nvSpPr>
        <p:spPr>
          <a:xfrm>
            <a:off x="142807" y="2736656"/>
            <a:ext cx="3903606" cy="1877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Comentarios habituales cuando el usuario </a:t>
            </a:r>
            <a:r>
              <a:rPr kumimoji="1" lang="es-ES" sz="32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NO</a:t>
            </a:r>
            <a:r>
              <a:rPr kumimoji="1" lang="es-ES" sz="2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está en el centro del diseño:</a:t>
            </a:r>
          </a:p>
        </p:txBody>
      </p:sp>
      <p:cxnSp>
        <p:nvCxnSpPr>
          <p:cNvPr id="28" name="Conector recto 27">
            <a:extLst>
              <a:ext uri="{FF2B5EF4-FFF2-40B4-BE49-F238E27FC236}">
                <a16:creationId xmlns:a16="http://schemas.microsoft.com/office/drawing/2014/main" id="{1A60326E-9A43-C76C-AB85-50AB6135A945}"/>
              </a:ext>
            </a:extLst>
          </p:cNvPr>
          <p:cNvCxnSpPr>
            <a:cxnSpLocks/>
          </p:cNvCxnSpPr>
          <p:nvPr/>
        </p:nvCxnSpPr>
        <p:spPr>
          <a:xfrm>
            <a:off x="4189219" y="1153487"/>
            <a:ext cx="0" cy="46870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7443D509-8EDF-B7C7-DE9E-DF8CD6AE5750}"/>
              </a:ext>
            </a:extLst>
          </p:cNvPr>
          <p:cNvSpPr txBox="1"/>
          <p:nvPr/>
        </p:nvSpPr>
        <p:spPr>
          <a:xfrm>
            <a:off x="4429125" y="1095027"/>
            <a:ext cx="7429244" cy="466794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“Los usuarios no necesitan mejores interfaces sino un mejor entrenamiento”</a:t>
            </a:r>
          </a:p>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 usabilidad es subjetiva, no se puede medir”</a:t>
            </a:r>
          </a:p>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diseño de la interfaz está implícito en el diseño del software, no ha de planificarse expresamente”</a:t>
            </a:r>
          </a:p>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“Si el diseñador está familiarizado con guías de estilo y principios de diseño, hará una buena interfaz”</a:t>
            </a:r>
          </a:p>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el diseño de la interfaz no es necesario llegar hasta el diseño detallado”</a:t>
            </a:r>
          </a:p>
          <a:p>
            <a:pPr marL="342900" marR="0" lvl="0" indent="-3429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 usabilidad aumenta los costes de desarrollo”</a:t>
            </a:r>
          </a:p>
        </p:txBody>
      </p:sp>
    </p:spTree>
    <p:extLst>
      <p:ext uri="{BB962C8B-B14F-4D97-AF65-F5344CB8AC3E}">
        <p14:creationId xmlns:p14="http://schemas.microsoft.com/office/powerpoint/2010/main" val="3794884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242556" y="883544"/>
            <a:ext cx="6079566" cy="5699765"/>
          </a:xfrm>
          <a:prstGeom prst="rect">
            <a:avLst/>
          </a:prstGeom>
          <a:noFill/>
        </p:spPr>
        <p:txBody>
          <a:bodyPr wrap="square">
            <a:spAutoFit/>
          </a:bodyPr>
          <a:lstStyle/>
          <a:p>
            <a:pPr marL="342900" marR="0" lvl="0"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Segmentación por nivel de </a:t>
            </a:r>
            <a:r>
              <a:rPr kumimoji="1" lang="es-ES" sz="24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expertise</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Expertise</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no es más que la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pericia</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se espera que tenga el usuario que va a usar nuestra interfaz. Como buen interfaz usable, si el usuario tiene un nivel bajo, debe ayudar a llegar a un nivel medio o experto, con ayudas que llamen su atención y que muestren opciones que no usen habitualmente. Para los usuarios más avanzados, debe adecuarse la interfaz con atajos o automatización de procesos para que la eficiencia de su trabajo alcance su nivel óptimo.</a:t>
            </a:r>
          </a:p>
        </p:txBody>
      </p:sp>
      <p:pic>
        <p:nvPicPr>
          <p:cNvPr id="8" name="Imagen 7" descr="Una captura de pantalla de un celular&#10;&#10;Descripción generada automáticamente con confianza media">
            <a:extLst>
              <a:ext uri="{FF2B5EF4-FFF2-40B4-BE49-F238E27FC236}">
                <a16:creationId xmlns:a16="http://schemas.microsoft.com/office/drawing/2014/main" id="{E0775DC2-F858-D0A2-4B09-259BC2298E29}"/>
              </a:ext>
            </a:extLst>
          </p:cNvPr>
          <p:cNvPicPr>
            <a:picLocks noChangeAspect="1"/>
          </p:cNvPicPr>
          <p:nvPr/>
        </p:nvPicPr>
        <p:blipFill rotWithShape="1">
          <a:blip r:embed="rId2">
            <a:extLst>
              <a:ext uri="{28A0092B-C50C-407E-A947-70E740481C1C}">
                <a14:useLocalDpi xmlns:a14="http://schemas.microsoft.com/office/drawing/2010/main" val="0"/>
              </a:ext>
            </a:extLst>
          </a:blip>
          <a:srcRect l="3607" r="65466" b="664"/>
          <a:stretch/>
        </p:blipFill>
        <p:spPr>
          <a:xfrm>
            <a:off x="6676008" y="371153"/>
            <a:ext cx="2725446" cy="5836047"/>
          </a:xfrm>
          <a:prstGeom prst="rect">
            <a:avLst/>
          </a:prstGeom>
        </p:spPr>
      </p:pic>
      <p:pic>
        <p:nvPicPr>
          <p:cNvPr id="12" name="Imagen 11" descr="Interfaz de usuario gráfica, Aplicación&#10;&#10;Descripción generada automáticamente">
            <a:extLst>
              <a:ext uri="{FF2B5EF4-FFF2-40B4-BE49-F238E27FC236}">
                <a16:creationId xmlns:a16="http://schemas.microsoft.com/office/drawing/2014/main" id="{226BD73C-24D5-7DDD-00C4-5C79AF1567A1}"/>
              </a:ext>
            </a:extLst>
          </p:cNvPr>
          <p:cNvPicPr>
            <a:picLocks noChangeAspect="1"/>
          </p:cNvPicPr>
          <p:nvPr/>
        </p:nvPicPr>
        <p:blipFill rotWithShape="1">
          <a:blip r:embed="rId3">
            <a:extLst>
              <a:ext uri="{28A0092B-C50C-407E-A947-70E740481C1C}">
                <a14:useLocalDpi xmlns:a14="http://schemas.microsoft.com/office/drawing/2010/main" val="0"/>
              </a:ext>
            </a:extLst>
          </a:blip>
          <a:srcRect l="56700" t="52039" r="4544"/>
          <a:stretch/>
        </p:blipFill>
        <p:spPr>
          <a:xfrm>
            <a:off x="9294920" y="3429000"/>
            <a:ext cx="2814222" cy="3289177"/>
          </a:xfrm>
          <a:prstGeom prst="rect">
            <a:avLst/>
          </a:prstGeom>
        </p:spPr>
      </p:pic>
    </p:spTree>
    <p:extLst>
      <p:ext uri="{BB962C8B-B14F-4D97-AF65-F5344CB8AC3E}">
        <p14:creationId xmlns:p14="http://schemas.microsoft.com/office/powerpoint/2010/main" val="1012587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242556" y="1012805"/>
            <a:ext cx="5190578" cy="5293500"/>
          </a:xfrm>
          <a:prstGeom prst="rect">
            <a:avLst/>
          </a:prstGeom>
          <a:noFill/>
        </p:spPr>
        <p:txBody>
          <a:bodyPr wrap="square">
            <a:spAutoFit/>
          </a:bodyPr>
          <a:lstStyle/>
          <a:p>
            <a:pPr marL="342900" marR="0" lvl="0" indent="-342900" algn="l" defTabSz="914400" rtl="0" eaLnBrk="1" fontAlgn="auto" latinLnBrk="0" hangingPunct="1">
              <a:lnSpc>
                <a:spcPct val="110000"/>
              </a:lnSpc>
              <a:spcBef>
                <a:spcPts val="0"/>
              </a:spcBef>
              <a:spcAft>
                <a:spcPts val="800"/>
              </a:spcAft>
              <a:buClrTx/>
              <a:buSzTx/>
              <a:buFont typeface="Courier New" panose="02070309020205020404" pitchFamily="49" charset="0"/>
              <a:buChar char="o"/>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Segmentación por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edad</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Este tipo de segmentación es casi la más influyente en nuestro futuro desarrollo. Ciertamente no es lo mismo desarrollar una aplicación o una web dirigida a niños, que a adultos o personas que disfrutan de la tercera edad. Deberemos determinar si nuestra aplicación está enfocada a un grupo de edad o si es universal y eso determinará  por completo nuestra UI/UX.</a:t>
            </a:r>
          </a:p>
        </p:txBody>
      </p:sp>
      <p:pic>
        <p:nvPicPr>
          <p:cNvPr id="5" name="Imagen 4" descr="Interfaz de usuario gráfica, Aplicación, Cuadrado&#10;&#10;Descripción generada automáticamente">
            <a:extLst>
              <a:ext uri="{FF2B5EF4-FFF2-40B4-BE49-F238E27FC236}">
                <a16:creationId xmlns:a16="http://schemas.microsoft.com/office/drawing/2014/main" id="{A117992B-6C3A-21CB-D296-6D5412414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638" y="1565920"/>
            <a:ext cx="6280905" cy="4187270"/>
          </a:xfrm>
          <a:prstGeom prst="rect">
            <a:avLst/>
          </a:prstGeom>
        </p:spPr>
      </p:pic>
    </p:spTree>
    <p:extLst>
      <p:ext uri="{BB962C8B-B14F-4D97-AF65-F5344CB8AC3E}">
        <p14:creationId xmlns:p14="http://schemas.microsoft.com/office/powerpoint/2010/main" val="1356185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CuadroTexto 4">
            <a:extLst>
              <a:ext uri="{FF2B5EF4-FFF2-40B4-BE49-F238E27FC236}">
                <a16:creationId xmlns:a16="http://schemas.microsoft.com/office/drawing/2014/main" id="{E5DD0F38-FFF6-4274-AC48-C0F7FE82CC74}"/>
              </a:ext>
            </a:extLst>
          </p:cNvPr>
          <p:cNvSpPr txBox="1"/>
          <p:nvPr/>
        </p:nvSpPr>
        <p:spPr>
          <a:xfrm>
            <a:off x="363887" y="990133"/>
            <a:ext cx="4163377" cy="4951775"/>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Busca (y encuentra) un ejemplo  de alguna web o app que claramente segmente por alguno de los atributos que acabamos de ver (1 ejemplo por atributo):</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Género.</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Ubicación geográfica.</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Nivel de </a:t>
            </a:r>
            <a:r>
              <a:rPr kumimoji="1" lang="es-ES" sz="2400" b="0" i="0" u="none" strike="noStrike" kern="1200" cap="none" spc="0" normalizeH="0" baseline="0" noProof="0" dirty="0" err="1">
                <a:ln>
                  <a:noFill/>
                </a:ln>
                <a:solidFill>
                  <a:srgbClr val="FFFFFF"/>
                </a:solidFill>
                <a:effectLst/>
                <a:uLnTx/>
                <a:uFillTx/>
                <a:latin typeface="Source Sans Pro"/>
                <a:ea typeface="+mn-ea"/>
                <a:cs typeface="+mn-cs"/>
              </a:rPr>
              <a:t>expertise</a:t>
            </a:r>
            <a:r>
              <a:rPr kumimoji="1" lang="es-ES" sz="2400" b="0" i="0" u="none" strike="noStrike" kern="1200" cap="none" spc="0" normalizeH="0" baseline="0" noProof="0" dirty="0">
                <a:ln>
                  <a:noFill/>
                </a:ln>
                <a:solidFill>
                  <a:srgbClr val="FFFFFF"/>
                </a:solidFill>
                <a:effectLst/>
                <a:uLnTx/>
                <a:uFillTx/>
                <a:latin typeface="Source Sans Pro"/>
                <a:ea typeface="+mn-ea"/>
                <a:cs typeface="+mn-cs"/>
              </a:rPr>
              <a:t>.</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Edad.</a:t>
            </a:r>
          </a:p>
          <a:p>
            <a:pPr marL="457200" marR="0" lvl="0"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endParaRPr kumimoji="1" lang="es-ES" sz="2400" b="0" i="0" u="none" strike="noStrike" kern="1200" cap="none" spc="0" normalizeH="0" baseline="0" noProof="0" dirty="0">
              <a:ln>
                <a:noFill/>
              </a:ln>
              <a:solidFill>
                <a:srgbClr val="FFFFFF"/>
              </a:solidFill>
              <a:effectLst/>
              <a:uLnTx/>
              <a:uFillTx/>
              <a:latin typeface="Source Sans Pro"/>
              <a:ea typeface="+mn-ea"/>
              <a:cs typeface="+mn-cs"/>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Source Sans Pro"/>
              <a:ea typeface="+mn-ea"/>
              <a:cs typeface="+mn-cs"/>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Source Sans Pro"/>
              <a:ea typeface="+mn-ea"/>
              <a:cs typeface="+mn-cs"/>
            </a:endParaRPr>
          </a:p>
        </p:txBody>
      </p:sp>
      <p:pic>
        <p:nvPicPr>
          <p:cNvPr id="6" name="Imagen 5" descr="Primer plano de las manos de una mujer tecleando y usando un trackpad en un portátil con una taza">
            <a:extLst>
              <a:ext uri="{FF2B5EF4-FFF2-40B4-BE49-F238E27FC236}">
                <a16:creationId xmlns:a16="http://schemas.microsoft.com/office/drawing/2014/main" id="{4365FBC6-3029-4AF9-0048-BB21E860B7B9}"/>
              </a:ext>
            </a:extLst>
          </p:cNvPr>
          <p:cNvPicPr>
            <a:picLocks noChangeAspect="1"/>
          </p:cNvPicPr>
          <p:nvPr/>
        </p:nvPicPr>
        <p:blipFill>
          <a:blip r:embed="rId2">
            <a:extLst>
              <a:ext uri="{28A0092B-C50C-407E-A947-70E740481C1C}">
                <a14:useLocalDpi xmlns:a14="http://schemas.microsoft.com/office/drawing/2010/main" val="0"/>
              </a:ext>
            </a:extLst>
          </a:blip>
          <a:srcRect l="26039" r="26039"/>
          <a:stretch/>
        </p:blipFill>
        <p:spPr>
          <a:xfrm>
            <a:off x="5124451" y="593413"/>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100618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348010" y="2155971"/>
            <a:ext cx="7343928" cy="230832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¿Cómo afinamos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nuestros USUARIOS </a:t>
            </a: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OBJETIVO</a:t>
            </a: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endParaRPr kumimoji="0" lang="es-ES" sz="4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cxnSp>
        <p:nvCxnSpPr>
          <p:cNvPr id="5" name="Conector recto 4">
            <a:extLst>
              <a:ext uri="{FF2B5EF4-FFF2-40B4-BE49-F238E27FC236}">
                <a16:creationId xmlns:a16="http://schemas.microsoft.com/office/drawing/2014/main" id="{DD342C8F-8B3B-1A3F-E3AA-55F88A7D11A4}"/>
              </a:ext>
            </a:extLst>
          </p:cNvPr>
          <p:cNvCxnSpPr/>
          <p:nvPr/>
        </p:nvCxnSpPr>
        <p:spPr>
          <a:xfrm>
            <a:off x="1212350" y="1861477"/>
            <a:ext cx="0" cy="2897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473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242556" y="1188680"/>
            <a:ext cx="8531574" cy="495905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vez que tenemos creada una lista previa de posibles usuarios, debemos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asegurarnos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que es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representativa</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como usuarios de nuestra futura aplicación.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Pero ¿cómo conseguirlo?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Vamos a hacer una pequeña introducción a las HERRAMIENTAS que tenemos disponibles que más y mejor nos ayudan en este punto del proyecto.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6" name="Gráfico 5" descr="Engranajes contorno">
            <a:extLst>
              <a:ext uri="{FF2B5EF4-FFF2-40B4-BE49-F238E27FC236}">
                <a16:creationId xmlns:a16="http://schemas.microsoft.com/office/drawing/2014/main" id="{D0976B45-452E-1F1F-94C0-5DC6591401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95706" y="2948683"/>
            <a:ext cx="2622479" cy="2622479"/>
          </a:xfrm>
          <a:prstGeom prst="rect">
            <a:avLst/>
          </a:prstGeom>
        </p:spPr>
      </p:pic>
    </p:spTree>
    <p:extLst>
      <p:ext uri="{BB962C8B-B14F-4D97-AF65-F5344CB8AC3E}">
        <p14:creationId xmlns:p14="http://schemas.microsoft.com/office/powerpoint/2010/main" val="4131950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358284" y="3013501"/>
            <a:ext cx="73439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 </a:t>
            </a: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ENTREVISTA</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253447" y="2616022"/>
            <a:ext cx="0" cy="1567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686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335503" y="1137309"/>
            <a:ext cx="11346214" cy="1641219"/>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 más eficaz de todas.</a:t>
            </a:r>
            <a:endParaRPr kumimoji="1" lang="es-ES" sz="2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Las entrevistas, junto con la observación directa, son un instrumento fundamental a la hora de recoger información de los usuarios.</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5" name="Gráfico 4" descr="Sala de juntas con relleno sólido">
            <a:extLst>
              <a:ext uri="{FF2B5EF4-FFF2-40B4-BE49-F238E27FC236}">
                <a16:creationId xmlns:a16="http://schemas.microsoft.com/office/drawing/2014/main" id="{C6B01487-B5A5-CA34-52A1-7F433571B5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5470" y="3046576"/>
            <a:ext cx="2826247" cy="2826247"/>
          </a:xfrm>
          <a:custGeom>
            <a:avLst/>
            <a:gdLst/>
            <a:ahLst/>
            <a:cxnLst/>
            <a:rect l="l" t="t" r="r" b="b"/>
            <a:pathLst>
              <a:path w="4713922" h="5759450">
                <a:moveTo>
                  <a:pt x="0" y="0"/>
                </a:moveTo>
                <a:lnTo>
                  <a:pt x="4713922" y="0"/>
                </a:lnTo>
                <a:lnTo>
                  <a:pt x="4713922" y="5759450"/>
                </a:lnTo>
                <a:lnTo>
                  <a:pt x="0" y="5759450"/>
                </a:lnTo>
                <a:close/>
              </a:path>
            </a:pathLst>
          </a:custGeom>
        </p:spPr>
      </p:pic>
      <p:sp>
        <p:nvSpPr>
          <p:cNvPr id="10" name="CuadroTexto 9">
            <a:extLst>
              <a:ext uri="{FF2B5EF4-FFF2-40B4-BE49-F238E27FC236}">
                <a16:creationId xmlns:a16="http://schemas.microsoft.com/office/drawing/2014/main" id="{F967CC79-96E0-4584-4CA9-3A84724354CE}"/>
              </a:ext>
            </a:extLst>
          </p:cNvPr>
          <p:cNvSpPr txBox="1"/>
          <p:nvPr/>
        </p:nvSpPr>
        <p:spPr>
          <a:xfrm>
            <a:off x="335503" y="2825835"/>
            <a:ext cx="8417224"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Por qué hacer entrevistas: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1.- Hay cosas que no se pueden obtener sólo de la observación: por ejemplo, sólo observando es muy difícil saber por qué un usuario hace algo.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2.- También sirve para obtener información sobre eventos  poco habituales.</a:t>
            </a:r>
          </a:p>
        </p:txBody>
      </p:sp>
    </p:spTree>
    <p:extLst>
      <p:ext uri="{BB962C8B-B14F-4D97-AF65-F5344CB8AC3E}">
        <p14:creationId xmlns:p14="http://schemas.microsoft.com/office/powerpoint/2010/main" val="1698664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 name="CuadroTexto 3">
            <a:extLst>
              <a:ext uri="{FF2B5EF4-FFF2-40B4-BE49-F238E27FC236}">
                <a16:creationId xmlns:a16="http://schemas.microsoft.com/office/drawing/2014/main" id="{7354E05F-1A83-583E-77BB-6DEB98585F02}"/>
              </a:ext>
            </a:extLst>
          </p:cNvPr>
          <p:cNvGraphicFramePr/>
          <p:nvPr/>
        </p:nvGraphicFramePr>
        <p:xfrm>
          <a:off x="2678194" y="326116"/>
          <a:ext cx="9178302" cy="6708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id="{E6098466-E477-AEB9-CDFD-3194531FDAB7}"/>
              </a:ext>
            </a:extLst>
          </p:cNvPr>
          <p:cNvSpPr txBox="1"/>
          <p:nvPr/>
        </p:nvSpPr>
        <p:spPr>
          <a:xfrm rot="16200000">
            <a:off x="-875753" y="3147152"/>
            <a:ext cx="408840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ENTREVISTAS</a:t>
            </a:r>
          </a:p>
        </p:txBody>
      </p:sp>
    </p:spTree>
    <p:extLst>
      <p:ext uri="{BB962C8B-B14F-4D97-AF65-F5344CB8AC3E}">
        <p14:creationId xmlns:p14="http://schemas.microsoft.com/office/powerpoint/2010/main" val="3055649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242556" y="972923"/>
            <a:ext cx="11685741" cy="5994718"/>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que las entrevistas sean eficaces, las preguntas deben estar muy bien preparadas. </a:t>
            </a:r>
            <a:r>
              <a:rPr kumimoji="1" lang="es-ES" sz="2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TIPS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para conseguirlo: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Pregunta aquello que quieras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RESOLVER</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con la entrevista.</a:t>
            </a: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PARAFRASEA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varias veces cada pregunta para abordar el tema desde diferentes puntos de vista. Por ejemplo: </a:t>
            </a:r>
          </a:p>
          <a:p>
            <a:pPr marL="457200" marR="0" lvl="1"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Con la pregunta "¿Qué busca una persona cuando busca un alojamiento?“, 	podríamos obtener:</a:t>
            </a:r>
          </a:p>
          <a:p>
            <a:pPr marL="457200" marR="0" lvl="1"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"¿Qué es lo que hace que un alojamiento sea malo?"</a:t>
            </a:r>
          </a:p>
          <a:p>
            <a:pPr marL="457200" marR="0" lvl="1"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"¿Qué es lo que hace que un alojamiento sea bueno?"</a:t>
            </a:r>
          </a:p>
          <a:p>
            <a:pPr marL="457200" marR="0" lvl="1"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"¿Qué cosas necesita alguien en un alojamiento?"</a:t>
            </a:r>
          </a:p>
          <a:p>
            <a:pPr marL="457200" marR="0" lvl="1"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"¿Qué influye en cómo percibe una persona un alojamiento?"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612131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242556" y="952907"/>
            <a:ext cx="11685741" cy="573875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vez que hayamos formulado las preguntas, las tomaremos como preguntas de REFERENCIA. A partir de este momento, debemos crear preguntas más concretas con el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objetivo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averiguar</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la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respuesta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buscamos que sea respondida.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que estas preguntas funcionen, deben ser:</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Abiertas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nada de meter nuestras palabras en su boca, queremos saber cuál es la “historia” del usuario. Si sólo queremos hacer preguntas cerradas, debemos optar por un cuestionario. Abstente de completar sus frases. ESCUCHA  ACTIVA.</a:t>
            </a: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Preguntas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NO directivas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Es un complemento de la anterior. Obviar preguntas del tipo: “¿Por qué no te gusta la interfaz actual?” y sustituirlas por “¿Qué opinas de la interfaz actual?”.</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66408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4CBA922-44CD-09F8-5A24-1CC746BCCF00}"/>
              </a:ext>
            </a:extLst>
          </p:cNvPr>
          <p:cNvSpPr txBox="1"/>
          <p:nvPr/>
        </p:nvSpPr>
        <p:spPr>
          <a:xfrm>
            <a:off x="46132" y="5159027"/>
            <a:ext cx="5362036"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Usuarios según los diseñadores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4" name="CuadroTexto 3">
            <a:extLst>
              <a:ext uri="{FF2B5EF4-FFF2-40B4-BE49-F238E27FC236}">
                <a16:creationId xmlns:a16="http://schemas.microsoft.com/office/drawing/2014/main" id="{410F7E30-EF4F-F226-2D97-F33CDF12E220}"/>
              </a:ext>
            </a:extLst>
          </p:cNvPr>
          <p:cNvSpPr txBox="1"/>
          <p:nvPr/>
        </p:nvSpPr>
        <p:spPr>
          <a:xfrm>
            <a:off x="6880375" y="5159027"/>
            <a:ext cx="522441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Diseñadores según los usuarios</a:t>
            </a:r>
          </a:p>
        </p:txBody>
      </p:sp>
      <p:pic>
        <p:nvPicPr>
          <p:cNvPr id="9" name="Imagen 8" descr="Mujer anciana sentada">
            <a:extLst>
              <a:ext uri="{FF2B5EF4-FFF2-40B4-BE49-F238E27FC236}">
                <a16:creationId xmlns:a16="http://schemas.microsoft.com/office/drawing/2014/main" id="{EDB84291-1F3F-062E-27C5-952BE9BB9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885" y="700405"/>
            <a:ext cx="2611891" cy="4378960"/>
          </a:xfrm>
          <a:prstGeom prst="rect">
            <a:avLst/>
          </a:prstGeom>
        </p:spPr>
      </p:pic>
      <p:pic>
        <p:nvPicPr>
          <p:cNvPr id="11" name="Imagen 10" descr="Dos OVNIs vintage lanzando un haz de luz">
            <a:extLst>
              <a:ext uri="{FF2B5EF4-FFF2-40B4-BE49-F238E27FC236}">
                <a16:creationId xmlns:a16="http://schemas.microsoft.com/office/drawing/2014/main" id="{6D929860-87AC-D86E-3E2B-1D15D5CE3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654" y="1330325"/>
            <a:ext cx="4741857" cy="3556000"/>
          </a:xfrm>
          <a:prstGeom prst="rect">
            <a:avLst/>
          </a:prstGeom>
        </p:spPr>
      </p:pic>
      <p:pic>
        <p:nvPicPr>
          <p:cNvPr id="13" name="Imagen 12" descr="Forma, Flecha&#10;&#10;Descripción generada automáticamente">
            <a:extLst>
              <a:ext uri="{FF2B5EF4-FFF2-40B4-BE49-F238E27FC236}">
                <a16:creationId xmlns:a16="http://schemas.microsoft.com/office/drawing/2014/main" id="{5530CA14-6DBD-D00C-7E37-E501950E9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480" y="2379380"/>
            <a:ext cx="1612865" cy="1612865"/>
          </a:xfrm>
          <a:prstGeom prst="rect">
            <a:avLst/>
          </a:prstGeom>
        </p:spPr>
      </p:pic>
    </p:spTree>
    <p:extLst>
      <p:ext uri="{BB962C8B-B14F-4D97-AF65-F5344CB8AC3E}">
        <p14:creationId xmlns:p14="http://schemas.microsoft.com/office/powerpoint/2010/main" val="1349848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242556" y="1029075"/>
            <a:ext cx="11685741" cy="5366662"/>
          </a:xfrm>
          <a:prstGeom prst="rect">
            <a:avLst/>
          </a:prstGeom>
          <a:noFill/>
        </p:spPr>
        <p:txBody>
          <a:bodyPr wrap="square">
            <a:spAutoFit/>
          </a:bodyPr>
          <a:lstStyle/>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Pregunta cosas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específicas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no suposiciones: no es de utilidad preguntarle alguien qué haría si... comprarías esto si... De lo único de lo que puedes obtener información fiable son de hechos pasados y opiniones actuales.</a:t>
            </a: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Planifica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bien el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tiempo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la entrevista. La persona entrevistada suele ponerse nerviosa cuando se extiende en el tiempo más de lo acordado.</a:t>
            </a: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Prepara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preguntas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seguimiento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Por ejemplo: "Cuéntame por qué cambiaste de operador de móvil". Una pregunta de seguimiento podría ser:  Si dice que no, “¿por qué nunca has cambiado de operador?”.</a:t>
            </a: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800100" marR="0" lvl="1" indent="-342900" algn="l" defTabSz="914400" rtl="0" eaLnBrk="1" fontAlgn="auto" latinLnBrk="0" hangingPunct="1">
              <a:lnSpc>
                <a:spcPct val="110000"/>
              </a:lnSpc>
              <a:spcBef>
                <a:spcPts val="0"/>
              </a:spcBef>
              <a:spcAft>
                <a:spcPts val="800"/>
              </a:spcAft>
              <a:buClrTx/>
              <a:buSzTx/>
              <a:buFont typeface="Wingdings" panose="05000000000000000000" pitchFamily="2" charset="2"/>
              <a:buChar char="ü"/>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Y por último, pero no menos importante: Haz una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prueba piloto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antes de lanzar las entrevistas (te ayuda a ver si todo está claro y calcular el tiempo) Si es posible con el mismo tipo de gente a la que lanzarás la entrevista.</a:t>
            </a: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3475583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CuadroTexto 4">
            <a:extLst>
              <a:ext uri="{FF2B5EF4-FFF2-40B4-BE49-F238E27FC236}">
                <a16:creationId xmlns:a16="http://schemas.microsoft.com/office/drawing/2014/main" id="{E5DD0F38-FFF6-4274-AC48-C0F7FE82CC74}"/>
              </a:ext>
            </a:extLst>
          </p:cNvPr>
          <p:cNvSpPr txBox="1"/>
          <p:nvPr/>
        </p:nvSpPr>
        <p:spPr>
          <a:xfrm>
            <a:off x="363888" y="1462744"/>
            <a:ext cx="4163377" cy="4259961"/>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Crea 5 preguntas de ejemplo que cumplan con las características que acabamos de aprender:</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800" b="0" i="0" u="none" strike="noStrike" kern="1200" cap="none" spc="0" normalizeH="0" baseline="0" noProof="0" dirty="0">
              <a:ln>
                <a:noFill/>
              </a:ln>
              <a:solidFill>
                <a:srgbClr val="FFFFFF"/>
              </a:solidFill>
              <a:effectLst/>
              <a:uLnTx/>
              <a:uFillTx/>
              <a:latin typeface="Source Sans Pro"/>
              <a:ea typeface="+mn-ea"/>
              <a:cs typeface="+mn-cs"/>
            </a:endParaRP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Abiertas.</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No directivas.</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Específicas.</a:t>
            </a:r>
          </a:p>
          <a:p>
            <a:pPr marL="457200" marR="0" lvl="0"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endParaRPr kumimoji="1" lang="es-ES" sz="2400" b="0" i="0" u="none" strike="noStrike" kern="1200" cap="none" spc="0" normalizeH="0" baseline="0" noProof="0" dirty="0">
              <a:ln>
                <a:noFill/>
              </a:ln>
              <a:solidFill>
                <a:srgbClr val="FFFFFF"/>
              </a:solidFill>
              <a:effectLst/>
              <a:uLnTx/>
              <a:uFillTx/>
              <a:latin typeface="Source Sans Pro"/>
              <a:ea typeface="+mn-ea"/>
              <a:cs typeface="+mn-cs"/>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Source Sans Pro"/>
              <a:ea typeface="+mn-ea"/>
              <a:cs typeface="+mn-cs"/>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Source Sans Pro"/>
              <a:ea typeface="+mn-ea"/>
              <a:cs typeface="+mn-cs"/>
            </a:endParaRPr>
          </a:p>
        </p:txBody>
      </p:sp>
      <p:pic>
        <p:nvPicPr>
          <p:cNvPr id="6" name="Imagen 5" descr="Primer plano de las manos de una mujer tecleando y usando un trackpad en un portátil con una taza">
            <a:extLst>
              <a:ext uri="{FF2B5EF4-FFF2-40B4-BE49-F238E27FC236}">
                <a16:creationId xmlns:a16="http://schemas.microsoft.com/office/drawing/2014/main" id="{4365FBC6-3029-4AF9-0048-BB21E860B7B9}"/>
              </a:ext>
            </a:extLst>
          </p:cNvPr>
          <p:cNvPicPr>
            <a:picLocks noChangeAspect="1"/>
          </p:cNvPicPr>
          <p:nvPr/>
        </p:nvPicPr>
        <p:blipFill>
          <a:blip r:embed="rId2">
            <a:extLst>
              <a:ext uri="{28A0092B-C50C-407E-A947-70E740481C1C}">
                <a14:useLocalDpi xmlns:a14="http://schemas.microsoft.com/office/drawing/2010/main" val="0"/>
              </a:ext>
            </a:extLst>
          </a:blip>
          <a:srcRect l="26039" r="26039"/>
          <a:stretch/>
        </p:blipFill>
        <p:spPr>
          <a:xfrm>
            <a:off x="5124451" y="593413"/>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4208892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335504" y="1014019"/>
            <a:ext cx="11346214" cy="595009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Algunos consejos para la realización de las entrevistas:</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Graba todas las entrevistas.</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Toma pocas notas, céntrate en ser buen </a:t>
            </a:r>
            <a:r>
              <a:rPr kumimoji="1" lang="es-ES" sz="2400" b="0" i="1" u="none" strike="noStrike" kern="1200" cap="none" spc="0" normalizeH="0" baseline="0" noProof="0" dirty="0">
                <a:ln>
                  <a:noFill/>
                </a:ln>
                <a:solidFill>
                  <a:srgbClr val="FFFFFF"/>
                </a:solidFill>
                <a:effectLst/>
                <a:uLnTx/>
                <a:uFillTx/>
                <a:latin typeface="Source Sans Pro"/>
                <a:ea typeface="+mn-ea"/>
                <a:cs typeface="+mn-cs"/>
              </a:rPr>
              <a:t>escuchante</a:t>
            </a:r>
            <a:r>
              <a:rPr kumimoji="1" lang="es-ES" sz="2400" b="0" i="0" u="none" strike="noStrike" kern="1200" cap="none" spc="0" normalizeH="0" baseline="0" noProof="0" dirty="0">
                <a:ln>
                  <a:noFill/>
                </a:ln>
                <a:solidFill>
                  <a:srgbClr val="FFFFFF"/>
                </a:solidFill>
                <a:effectLst/>
                <a:uLnTx/>
                <a:uFillTx/>
                <a:latin typeface="Source Sans Pro"/>
                <a:ea typeface="+mn-ea"/>
                <a:cs typeface="+mn-cs"/>
              </a:rPr>
              <a:t>.</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Atención a las respuestas “inusuales”  y repregunta hasta averiguar el pensamiento que se esconde debajo de la sonrisa, el resoplido o el sarcasmo.</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No interrumpas los silencios hasta estar seguros de que no tiene nada más que decirnos (unos 10 segundos).</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Repasa las grabaciones no sólo para escuchar las respuestas, sino también para aprender a hacerlas mejor.</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Es preferible las entrevistas en persona que por internet.</a:t>
            </a:r>
          </a:p>
          <a:p>
            <a:pPr marL="457200" marR="0" lvl="0" indent="-457200" algn="l" defTabSz="914400" rtl="0" eaLnBrk="1" fontAlgn="auto" latinLnBrk="0" hangingPunct="1">
              <a:lnSpc>
                <a:spcPct val="110000"/>
              </a:lnSpc>
              <a:spcBef>
                <a:spcPts val="0"/>
              </a:spcBef>
              <a:spcAft>
                <a:spcPts val="800"/>
              </a:spcAft>
              <a:buClrTx/>
              <a:buSzTx/>
              <a:buFont typeface="+mj-lt"/>
              <a:buAutoNum type="arabicPeriod"/>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3681238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327460" y="2538860"/>
            <a:ext cx="7713797" cy="156966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GRUPOS</a:t>
            </a: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a:t>
            </a: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DISCUSIÓN</a:t>
            </a: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(Focus </a:t>
            </a:r>
            <a:r>
              <a:rPr kumimoji="0" lang="es-ES" sz="48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Group</a:t>
            </a: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212350" y="2352782"/>
            <a:ext cx="0" cy="19418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92872371-7289-559E-987E-6EF4FB35EC6C}"/>
              </a:ext>
            </a:extLst>
          </p:cNvPr>
          <p:cNvSpPr txBox="1"/>
          <p:nvPr/>
        </p:nvSpPr>
        <p:spPr>
          <a:xfrm>
            <a:off x="6729573" y="6010382"/>
            <a:ext cx="51251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ource Sans Pro"/>
                <a:ea typeface="+mn-ea"/>
                <a:cs typeface="+mn-cs"/>
              </a:rPr>
              <a:t>HERRAMIENTAS PARA LA DEFINICIÓN DE USUARIOS</a:t>
            </a:r>
          </a:p>
        </p:txBody>
      </p:sp>
    </p:spTree>
    <p:extLst>
      <p:ext uri="{BB962C8B-B14F-4D97-AF65-F5344CB8AC3E}">
        <p14:creationId xmlns:p14="http://schemas.microsoft.com/office/powerpoint/2010/main" val="550405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335504" y="894009"/>
            <a:ext cx="11346214" cy="6648743"/>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Las entrevistas individuales suelen ser extenuantes para los entrevistadores. Existen otras herramientas muy provechosas y más dinámicas que son las entrevistas de grupo o grupos de discusión.</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Los grupos suelen ser de entre 5 y 10 personas (o incluso alguna más) y son una muy buena solución para darnos información que en una entrevista individual no detectaríamos:</a:t>
            </a:r>
          </a:p>
          <a:p>
            <a:pPr marL="914400" marR="0" lvl="1" indent="-457200" algn="l" defTabSz="914400" rtl="0" eaLnBrk="1" fontAlgn="auto" latinLnBrk="0" hangingPunct="1">
              <a:lnSpc>
                <a:spcPct val="10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Podemos comprobar si las respuestas son coherentes.</a:t>
            </a:r>
          </a:p>
          <a:p>
            <a:pPr marL="914400" marR="0" lvl="1" indent="-457200" algn="l" defTabSz="914400" rtl="0" eaLnBrk="1" fontAlgn="auto" latinLnBrk="0" hangingPunct="1">
              <a:lnSpc>
                <a:spcPct val="10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Nos aseguramos de que la muestra de usuarios es la correcta.</a:t>
            </a:r>
          </a:p>
          <a:p>
            <a:pPr marL="914400" marR="0" lvl="1" indent="-457200" algn="l" defTabSz="914400" rtl="0" eaLnBrk="1" fontAlgn="auto" latinLnBrk="0" hangingPunct="1">
              <a:lnSpc>
                <a:spcPct val="10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Si se define un objetivo claro del grupo (como debe ser) las preguntas se adaptarán a ese tipo de grupo.</a:t>
            </a:r>
          </a:p>
          <a:p>
            <a:pPr marL="914400" marR="0" lvl="1" indent="-457200" algn="l" defTabSz="914400" rtl="0" eaLnBrk="1" fontAlgn="auto" latinLnBrk="0" hangingPunct="1">
              <a:lnSpc>
                <a:spcPct val="10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Source Sans Pro"/>
                <a:ea typeface="+mn-ea"/>
                <a:cs typeface="+mn-cs"/>
              </a:rPr>
              <a:t>Podemos tener diferentes roles dentro del mismo grupo, para observar cómo interactúan y cómo se complementa la información que entre todos nos dan.</a:t>
            </a:r>
          </a:p>
          <a:p>
            <a:pPr marL="457200" marR="0" lvl="0" indent="-457200" algn="l" defTabSz="914400" rtl="0" eaLnBrk="1" fontAlgn="auto" latinLnBrk="0" hangingPunct="1">
              <a:lnSpc>
                <a:spcPct val="110000"/>
              </a:lnSpc>
              <a:spcBef>
                <a:spcPts val="0"/>
              </a:spcBef>
              <a:spcAft>
                <a:spcPts val="800"/>
              </a:spcAft>
              <a:buClrTx/>
              <a:buSzTx/>
              <a:buFont typeface="+mj-lt"/>
              <a:buAutoNum type="arabicPeriod"/>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2760149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335504" y="944694"/>
            <a:ext cx="11346214" cy="6319422"/>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entrevistador debe adoptar un rol de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MODERADOR</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debe estar experimentado en este papel porque:</a:t>
            </a:r>
          </a:p>
          <a:p>
            <a:pPr marL="800100" marR="0" lvl="1"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Los participantes tienden a ser menos “ellos mismos” y adaptarse a su papel en el grupo.</a:t>
            </a:r>
          </a:p>
          <a:p>
            <a:pPr marL="800100" marR="0" lvl="1"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Puede existir elementos discordantes que lleven la conversación por caminos que no son adecuados para nuestros objetivos.</a:t>
            </a:r>
          </a:p>
          <a:p>
            <a:pPr marL="800100" marR="0" lvl="1"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Suelen haber participantes más absorbentes que otras y es papel del moderador que se escuche la voz de todos.</a:t>
            </a:r>
          </a:p>
          <a:p>
            <a:pPr marL="800100" marR="0" lvl="1"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Se debe controlar muy bien el tiempo en cada intervención.</a:t>
            </a:r>
          </a:p>
          <a:p>
            <a:pPr marL="800100" marR="0" lvl="1"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No se toman notas, se graba la reunión.</a:t>
            </a:r>
          </a:p>
          <a:p>
            <a:pPr marL="800100" marR="0" lvl="1"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 difícil al principio romper el hielo, por eso es conveniente hacer una actividad distendida o hablar de un tema más lúdico para comenzar.</a:t>
            </a:r>
            <a:endParaRPr kumimoji="1" lang="es-ES" sz="2400" b="0" i="0" u="none" strike="noStrike" kern="1200" cap="none" spc="0" normalizeH="0" baseline="0" noProof="0" dirty="0">
              <a:ln>
                <a:noFill/>
              </a:ln>
              <a:solidFill>
                <a:srgbClr val="FFFFFF"/>
              </a:solidFill>
              <a:effectLst/>
              <a:uLnTx/>
              <a:uFillTx/>
              <a:latin typeface="Source Sans Pro"/>
              <a:ea typeface="+mn-ea"/>
              <a:cs typeface="+mn-cs"/>
            </a:endParaRPr>
          </a:p>
          <a:p>
            <a:pPr marL="457200" marR="0" lvl="0" indent="-457200" algn="l" defTabSz="914400" rtl="0" eaLnBrk="1" fontAlgn="auto" latinLnBrk="0" hangingPunct="1">
              <a:lnSpc>
                <a:spcPct val="110000"/>
              </a:lnSpc>
              <a:spcBef>
                <a:spcPts val="0"/>
              </a:spcBef>
              <a:spcAft>
                <a:spcPts val="800"/>
              </a:spcAft>
              <a:buClrTx/>
              <a:buSzTx/>
              <a:buFont typeface="+mj-lt"/>
              <a:buAutoNum type="arabicPeriod"/>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2705378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348009" y="2569682"/>
            <a:ext cx="7713797" cy="156966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OBSERVACIÓN</a:t>
            </a: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CON LOS PROPIOS </a:t>
            </a: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USUARIOS</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212350" y="2445249"/>
            <a:ext cx="0" cy="18185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1040A76B-AF76-6811-88C3-AF1C878FBF1C}"/>
              </a:ext>
            </a:extLst>
          </p:cNvPr>
          <p:cNvSpPr txBox="1"/>
          <p:nvPr/>
        </p:nvSpPr>
        <p:spPr>
          <a:xfrm>
            <a:off x="6729573" y="6010382"/>
            <a:ext cx="51251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ource Sans Pro"/>
                <a:ea typeface="+mn-ea"/>
                <a:cs typeface="+mn-cs"/>
              </a:rPr>
              <a:t>HERRAMIENTAS PARA LA DEFINICIÓN DE USUARIOS</a:t>
            </a:r>
          </a:p>
        </p:txBody>
      </p:sp>
    </p:spTree>
    <p:extLst>
      <p:ext uri="{BB962C8B-B14F-4D97-AF65-F5344CB8AC3E}">
        <p14:creationId xmlns:p14="http://schemas.microsoft.com/office/powerpoint/2010/main" val="1977063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335504" y="944694"/>
            <a:ext cx="11572244" cy="6571286"/>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Realizar un TEST CON LOS USUARIOS en su propio ambiente de trabajo ayuda a determinar los procesos y cómo los llevan a cabo y a sacar a la luz detalles sobre el desarrollo que pueden quedar sin tratar en las entrevistas o en los grupos o si la información que nos habían transmitido era veraz, errónea o inexacta. En ocasiones, el usuario puede decir una cosa, pero luego hacer justo lo contrario.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 su vez, cuando tenemos una versión alfa de nuestro proyecto o incluso antes, con los prototipos, se puede realizar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 test de uso en su día a día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OBSERVANDO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ANOTANDO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todo aquello que no hayamos tenido en cuenta previamente.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También se podrá comprobar si el usuario objetivo que habíamos tenido en el centro del desarrollo es el adecuado o si bien hay que sustituirlo por otro más aproximado a la realidad. Por ello, este tipo de test se deben realizar en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fase muy temprana del desarrollo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ayuda a enfocar el resto del proyecto en las necesidades reales del usuario objetivo que va a hacer uso de él.</a:t>
            </a:r>
          </a:p>
          <a:p>
            <a:pPr marL="457200" marR="0" lvl="0" indent="-457200" algn="l" defTabSz="914400" rtl="0" eaLnBrk="1" fontAlgn="auto" latinLnBrk="0" hangingPunct="1">
              <a:lnSpc>
                <a:spcPct val="110000"/>
              </a:lnSpc>
              <a:spcBef>
                <a:spcPts val="0"/>
              </a:spcBef>
              <a:spcAft>
                <a:spcPts val="800"/>
              </a:spcAft>
              <a:buClrTx/>
              <a:buSzTx/>
              <a:buFont typeface="+mj-lt"/>
              <a:buAutoNum type="arabicPeriod"/>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1739202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335503" y="842639"/>
            <a:ext cx="11346214" cy="3164713"/>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Esta observación que se lleva a cabo junto al usuario se puede realizar también de forma remota, bajo su consentimiento y autorización previos. Mediante esta opción tenemos numerosas herramientas para poder observar cómo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reacciona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el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usuario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la primera vez que ve nuestra interfaz y podremos verificar si las opciones más relevantes son descubiertas de forma rápida o si se usa de la manera esperada o, todo lo contrario. </a:t>
            </a:r>
          </a:p>
          <a:p>
            <a:pPr marL="457200" marR="0" lvl="0" indent="-457200" algn="l" defTabSz="914400" rtl="0" eaLnBrk="1" fontAlgn="auto" latinLnBrk="0" hangingPunct="1">
              <a:lnSpc>
                <a:spcPct val="110000"/>
              </a:lnSpc>
              <a:spcBef>
                <a:spcPts val="0"/>
              </a:spcBef>
              <a:spcAft>
                <a:spcPts val="800"/>
              </a:spcAft>
              <a:buClrTx/>
              <a:buSzTx/>
              <a:buFont typeface="+mj-lt"/>
              <a:buAutoNum type="arabicPeriod"/>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5" name="Imagen 4">
            <a:extLst>
              <a:ext uri="{FF2B5EF4-FFF2-40B4-BE49-F238E27FC236}">
                <a16:creationId xmlns:a16="http://schemas.microsoft.com/office/drawing/2014/main" id="{664990D7-5C1C-A8F8-00DD-089F7C49647F}"/>
              </a:ext>
            </a:extLst>
          </p:cNvPr>
          <p:cNvPicPr>
            <a:picLocks noChangeAspect="1"/>
          </p:cNvPicPr>
          <p:nvPr/>
        </p:nvPicPr>
        <p:blipFill>
          <a:blip r:embed="rId2"/>
          <a:stretch>
            <a:fillRect/>
          </a:stretch>
        </p:blipFill>
        <p:spPr>
          <a:xfrm>
            <a:off x="7094763" y="3119904"/>
            <a:ext cx="4448061" cy="3373363"/>
          </a:xfrm>
          <a:prstGeom prst="rect">
            <a:avLst/>
          </a:prstGeom>
        </p:spPr>
      </p:pic>
      <p:sp>
        <p:nvSpPr>
          <p:cNvPr id="9" name="CuadroTexto 8">
            <a:extLst>
              <a:ext uri="{FF2B5EF4-FFF2-40B4-BE49-F238E27FC236}">
                <a16:creationId xmlns:a16="http://schemas.microsoft.com/office/drawing/2014/main" id="{9CCDE2C9-00E5-D8B9-8296-FC2D4EEF437E}"/>
              </a:ext>
            </a:extLst>
          </p:cNvPr>
          <p:cNvSpPr txBox="1"/>
          <p:nvPr/>
        </p:nvSpPr>
        <p:spPr>
          <a:xfrm>
            <a:off x="335503" y="3163635"/>
            <a:ext cx="6478765" cy="36317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ello podemos desde grabar su pantalla, hasta hacer un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mapa de calor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saber a qué partes accede más nuestro usuario, bien haciendo tracking del cursor, bien haciéndolo siguiendo a los ojos.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Por otro lado, cuando el usuario maneja la interfaz sin estar nosotros presentes, </a:t>
            </a:r>
            <a:r>
              <a:rPr kumimoji="1" lang="es-ES" sz="23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tenemosa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nuestra disposición las métricas que nos indican las opciones/menús que más usan los usuarios o bien observar el orden en el que lo hacen.</a:t>
            </a:r>
          </a:p>
        </p:txBody>
      </p:sp>
    </p:spTree>
    <p:extLst>
      <p:ext uri="{BB962C8B-B14F-4D97-AF65-F5344CB8AC3E}">
        <p14:creationId xmlns:p14="http://schemas.microsoft.com/office/powerpoint/2010/main" val="1264721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337734" y="2518311"/>
            <a:ext cx="7713797" cy="156966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INVESTIGACIÓN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CONTEXTUAL</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212350" y="2352782"/>
            <a:ext cx="0" cy="19007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E340315-F601-F20C-FDCB-4F38BBB97385}"/>
              </a:ext>
            </a:extLst>
          </p:cNvPr>
          <p:cNvSpPr txBox="1"/>
          <p:nvPr/>
        </p:nvSpPr>
        <p:spPr>
          <a:xfrm>
            <a:off x="6729573" y="6010382"/>
            <a:ext cx="51251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ource Sans Pro"/>
                <a:ea typeface="+mn-ea"/>
                <a:cs typeface="+mn-cs"/>
              </a:rPr>
              <a:t>HERRAMIENTAS PARA LA DEFINICIÓN DE USUARIOS</a:t>
            </a:r>
          </a:p>
        </p:txBody>
      </p:sp>
    </p:spTree>
    <p:extLst>
      <p:ext uri="{BB962C8B-B14F-4D97-AF65-F5344CB8AC3E}">
        <p14:creationId xmlns:p14="http://schemas.microsoft.com/office/powerpoint/2010/main" val="3772863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3F1485D-E97E-2153-8428-A4858B4F431A}"/>
              </a:ext>
            </a:extLst>
          </p:cNvPr>
          <p:cNvSpPr txBox="1"/>
          <p:nvPr/>
        </p:nvSpPr>
        <p:spPr>
          <a:xfrm>
            <a:off x="685270" y="2828835"/>
            <a:ext cx="4401609" cy="1200329"/>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dirty="0">
                <a:ln>
                  <a:noFill/>
                </a:ln>
                <a:solidFill>
                  <a:srgbClr val="FFFFFF"/>
                </a:solidFill>
                <a:effectLst/>
                <a:uLnTx/>
                <a:uFillTx/>
                <a:latin typeface="Source Sans Pro"/>
                <a:ea typeface="+mn-ea"/>
                <a:cs typeface="+mn-cs"/>
              </a:rPr>
              <a:t>UX – U = X</a:t>
            </a:r>
          </a:p>
        </p:txBody>
      </p:sp>
      <p:sp>
        <p:nvSpPr>
          <p:cNvPr id="3" name="CuadroTexto 2">
            <a:extLst>
              <a:ext uri="{FF2B5EF4-FFF2-40B4-BE49-F238E27FC236}">
                <a16:creationId xmlns:a16="http://schemas.microsoft.com/office/drawing/2014/main" id="{3E2ACD8F-EB1C-A080-4401-6BA83B24CD9C}"/>
              </a:ext>
            </a:extLst>
          </p:cNvPr>
          <p:cNvSpPr txBox="1"/>
          <p:nvPr/>
        </p:nvSpPr>
        <p:spPr>
          <a:xfrm>
            <a:off x="6298058" y="1720245"/>
            <a:ext cx="5418222"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Cuando el usuario está fuera del diseño de la experiencia de uso y del diseño de la interfaz, lo único que queda es una experiencia creada por/para el diseñador, para nadie más y muy probablemente insatisfactoria para el usuario que se acerca a probarla.</a:t>
            </a:r>
          </a:p>
        </p:txBody>
      </p:sp>
    </p:spTree>
    <p:extLst>
      <p:ext uri="{BB962C8B-B14F-4D97-AF65-F5344CB8AC3E}">
        <p14:creationId xmlns:p14="http://schemas.microsoft.com/office/powerpoint/2010/main" val="27679952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037E4C72-3CA5-680F-A5A4-989AFFAE1440}"/>
              </a:ext>
            </a:extLst>
          </p:cNvPr>
          <p:cNvSpPr txBox="1"/>
          <p:nvPr/>
        </p:nvSpPr>
        <p:spPr>
          <a:xfrm>
            <a:off x="448519" y="1047435"/>
            <a:ext cx="7000245" cy="3115981"/>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Realizar una investigación en el propio contexto de trabajo de los usuarios, es la herramienta a medio camino entre las entrevistas y la observación con los propios usuarios. </a:t>
            </a: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Puede ser:</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457200" marR="0" lvl="0" indent="-457200" algn="l" defTabSz="914400" rtl="0" eaLnBrk="1" fontAlgn="auto" latinLnBrk="0" hangingPunct="1">
              <a:lnSpc>
                <a:spcPct val="110000"/>
              </a:lnSpc>
              <a:spcBef>
                <a:spcPts val="0"/>
              </a:spcBef>
              <a:spcAft>
                <a:spcPts val="800"/>
              </a:spcAft>
              <a:buClrTx/>
              <a:buSzTx/>
              <a:buFont typeface="+mj-lt"/>
              <a:buAutoNum type="arabicPeriod"/>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5" name="Imagen 4">
            <a:extLst>
              <a:ext uri="{FF2B5EF4-FFF2-40B4-BE49-F238E27FC236}">
                <a16:creationId xmlns:a16="http://schemas.microsoft.com/office/drawing/2014/main" id="{BB6C05B9-9696-2A4E-5927-1B6DDE9E173C}"/>
              </a:ext>
            </a:extLst>
          </p:cNvPr>
          <p:cNvPicPr>
            <a:picLocks noChangeAspect="1"/>
          </p:cNvPicPr>
          <p:nvPr/>
        </p:nvPicPr>
        <p:blipFill>
          <a:blip r:embed="rId2"/>
          <a:stretch>
            <a:fillRect/>
          </a:stretch>
        </p:blipFill>
        <p:spPr>
          <a:xfrm>
            <a:off x="7795335" y="1047435"/>
            <a:ext cx="3629646" cy="2450170"/>
          </a:xfrm>
          <a:prstGeom prst="rect">
            <a:avLst/>
          </a:prstGeom>
        </p:spPr>
      </p:pic>
      <p:sp>
        <p:nvSpPr>
          <p:cNvPr id="7" name="CuadroTexto 6">
            <a:extLst>
              <a:ext uri="{FF2B5EF4-FFF2-40B4-BE49-F238E27FC236}">
                <a16:creationId xmlns:a16="http://schemas.microsoft.com/office/drawing/2014/main" id="{4E2FDA5C-30CC-5197-FBCD-BFA0DF07AA51}"/>
              </a:ext>
            </a:extLst>
          </p:cNvPr>
          <p:cNvSpPr txBox="1"/>
          <p:nvPr/>
        </p:nvSpPr>
        <p:spPr>
          <a:xfrm>
            <a:off x="592357" y="3344660"/>
            <a:ext cx="10945521" cy="3279424"/>
          </a:xfrm>
          <a:prstGeom prst="rect">
            <a:avLst/>
          </a:prstGeom>
          <a:noFill/>
        </p:spPr>
        <p:txBody>
          <a:bodyPr wrap="square">
            <a:spAutoFit/>
          </a:bodyPr>
          <a:lstStyle/>
          <a:p>
            <a:pPr marL="457200" marR="0" lvl="0" indent="-457200" algn="l" defTabSz="914400" rtl="0" eaLnBrk="1" fontAlgn="auto" latinLnBrk="0" hangingPunct="1">
              <a:lnSpc>
                <a:spcPct val="110000"/>
              </a:lnSpc>
              <a:spcBef>
                <a:spcPts val="0"/>
              </a:spcBef>
              <a:spcAft>
                <a:spcPts val="800"/>
              </a:spcAft>
              <a:buClrTx/>
              <a:buSzTx/>
              <a:buFontTx/>
              <a:buAutoNum type="alphaLcParenR"/>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Enfoque activo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457200" marR="0" lvl="1"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usuario que participa entra en el rol de maestro y el analista en el rol de aprendiz. El analista hace preguntas cada vez que necesite aclaraciones sobre lo  que hace el usuario, por ejemplo, a un médico se le podría interrumpir para preguntarle por qué está haciendo tal o cual cosa mientras rellena una receta. En este tipo de enfoque, el usuario puede no ser él mismo por el hecho de sentirse observado, por lo que es muy conveniente que su predisposición sea en todos casos la de cooperación.</a:t>
            </a:r>
          </a:p>
        </p:txBody>
      </p:sp>
    </p:spTree>
    <p:extLst>
      <p:ext uri="{BB962C8B-B14F-4D97-AF65-F5344CB8AC3E}">
        <p14:creationId xmlns:p14="http://schemas.microsoft.com/office/powerpoint/2010/main" val="4168607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4E2FDA5C-30CC-5197-FBCD-BFA0DF07AA51}"/>
              </a:ext>
            </a:extLst>
          </p:cNvPr>
          <p:cNvSpPr txBox="1"/>
          <p:nvPr/>
        </p:nvSpPr>
        <p:spPr>
          <a:xfrm>
            <a:off x="335504" y="1212508"/>
            <a:ext cx="5520766" cy="4788042"/>
          </a:xfrm>
          <a:prstGeom prst="rect">
            <a:avLst/>
          </a:prstGeom>
          <a:noFill/>
        </p:spPr>
        <p:txBody>
          <a:bodyPr wrap="square">
            <a:spAutoFit/>
          </a:bodyPr>
          <a:lstStyle/>
          <a:p>
            <a:pPr marL="457200" marR="0" lvl="0" indent="-457200" algn="l" defTabSz="914400" rtl="0" eaLnBrk="1" fontAlgn="auto" latinLnBrk="0" hangingPunct="1">
              <a:lnSpc>
                <a:spcPct val="110000"/>
              </a:lnSpc>
              <a:spcBef>
                <a:spcPts val="0"/>
              </a:spcBef>
              <a:spcAft>
                <a:spcPts val="800"/>
              </a:spcAft>
              <a:buClrTx/>
              <a:buSzTx/>
              <a:buFont typeface="+mj-lt"/>
              <a:buAutoNum type="alphaLcParenR" startAt="2"/>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Enfoque pasivo (</a:t>
            </a:r>
            <a:r>
              <a:rPr kumimoji="1" lang="es-ES" sz="2300" b="1"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Shadowing</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457200" marR="0" lvl="1"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usuario observado debe actuar como si el analista no estuviera con él, sin ningún tipo de interacción para que su trabajo resulte lo más natural posible. Posteriormente se realizará una entrevista para aclarar todas las dudas que surjan durante la observación. Esta figura es la que se conoce como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analista en la sombra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457200" marR="0" lvl="1"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6" name="Imagen 5" descr="Imagen en blanco y negro de un grupo de personas de pie&#10;&#10;Descripción generada automáticamente con confianza baja">
            <a:extLst>
              <a:ext uri="{FF2B5EF4-FFF2-40B4-BE49-F238E27FC236}">
                <a16:creationId xmlns:a16="http://schemas.microsoft.com/office/drawing/2014/main" id="{8F0B6470-3636-3A17-EF33-774E6D740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718" y="1402583"/>
            <a:ext cx="5403778" cy="4052834"/>
          </a:xfrm>
          <a:prstGeom prst="rect">
            <a:avLst/>
          </a:prstGeom>
        </p:spPr>
      </p:pic>
    </p:spTree>
    <p:extLst>
      <p:ext uri="{BB962C8B-B14F-4D97-AF65-F5344CB8AC3E}">
        <p14:creationId xmlns:p14="http://schemas.microsoft.com/office/powerpoint/2010/main" val="2716354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4E2FDA5C-30CC-5197-FBCD-BFA0DF07AA51}"/>
              </a:ext>
            </a:extLst>
          </p:cNvPr>
          <p:cNvSpPr txBox="1"/>
          <p:nvPr/>
        </p:nvSpPr>
        <p:spPr>
          <a:xfrm>
            <a:off x="335503" y="986477"/>
            <a:ext cx="11387309" cy="5366662"/>
          </a:xfrm>
          <a:prstGeom prst="rect">
            <a:avLst/>
          </a:prstGeom>
          <a:noFill/>
        </p:spPr>
        <p:txBody>
          <a:bodyPr wrap="square">
            <a:spAutoFit/>
          </a:bodyPr>
          <a:lstStyle/>
          <a:p>
            <a:pPr marL="457200" marR="0" lvl="1"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cualquiera de las dos opciones, la preparación previa es muy importante a la hora de obtener resultados. Se debe tener muy claro a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QUIÉN</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se quiere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OBSERVAR</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QUÉ</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se quiere observar, qué se quiere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RESOLVER</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qué preguntas se quieren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RESPONDER</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También se podrá hacer apoyo constante de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toma de notas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 todo aquello que nos resulte relevante.</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Todo lo observado y anotado se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CONTARÁ</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posteriormente al usuario en forma de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HISTORIA CRONOLÓGICA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que valide si lo que se ha interpretado es correcto y si el comportamiento observado es el habitual.</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 muy común que el usuario pida que el analista omita anotaciones, que deberemos de hacer si queremos que proyecto llegue a buen puerto.</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2853619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348009" y="2782157"/>
            <a:ext cx="77137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48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CUESTIONARIOS</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202076" y="2499012"/>
            <a:ext cx="0" cy="139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3419DA9-453A-9016-1401-ED873F0A3CAF}"/>
              </a:ext>
            </a:extLst>
          </p:cNvPr>
          <p:cNvSpPr txBox="1"/>
          <p:nvPr/>
        </p:nvSpPr>
        <p:spPr>
          <a:xfrm>
            <a:off x="6729573" y="6010382"/>
            <a:ext cx="51251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Source Sans Pro"/>
                <a:ea typeface="+mn-ea"/>
                <a:cs typeface="+mn-cs"/>
              </a:rPr>
              <a:t>HERRAMIENTAS PARA LA DEFINICIÓN DE USUARIOS</a:t>
            </a:r>
          </a:p>
        </p:txBody>
      </p:sp>
    </p:spTree>
    <p:extLst>
      <p:ext uri="{BB962C8B-B14F-4D97-AF65-F5344CB8AC3E}">
        <p14:creationId xmlns:p14="http://schemas.microsoft.com/office/powerpoint/2010/main" val="30939757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4E2FDA5C-30CC-5197-FBCD-BFA0DF07AA51}"/>
              </a:ext>
            </a:extLst>
          </p:cNvPr>
          <p:cNvSpPr txBox="1"/>
          <p:nvPr/>
        </p:nvSpPr>
        <p:spPr>
          <a:xfrm>
            <a:off x="335502" y="1082030"/>
            <a:ext cx="11387309" cy="2115194"/>
          </a:xfrm>
          <a:prstGeom prst="rect">
            <a:avLst/>
          </a:prstGeom>
          <a:noFill/>
        </p:spPr>
        <p:txBody>
          <a:bodyPr wrap="square">
            <a:spAutoFit/>
          </a:bodyPr>
          <a:lstStyle/>
          <a:p>
            <a:pPr marL="457200" marR="0" lvl="1"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Los cuestionarios y las encuestas son la opción preferida para cuando se quieren lanzar preguntas cerradas y concretas y obtener casi de forma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inmediata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 análisis de los resultados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Es también la (casi única) mejor opción cuando el número de opiniones a recoger es demasiado alto. </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9" name="CuadroTexto 8">
            <a:extLst>
              <a:ext uri="{FF2B5EF4-FFF2-40B4-BE49-F238E27FC236}">
                <a16:creationId xmlns:a16="http://schemas.microsoft.com/office/drawing/2014/main" id="{9702F39D-EF69-418B-8D54-FF2DD37A2CE1}"/>
              </a:ext>
            </a:extLst>
          </p:cNvPr>
          <p:cNvSpPr txBox="1"/>
          <p:nvPr/>
        </p:nvSpPr>
        <p:spPr>
          <a:xfrm>
            <a:off x="335502" y="3197224"/>
            <a:ext cx="7842727" cy="18620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este tipo de herramienta se ha de tener sumo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cuidado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la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interpretación de los resultados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porque de ellos se pueden extraer resultados y decisiones muy poco adecuadas para el desarrollo, basándose en respuestas de usuarios a preguntas mal formuladas.</a:t>
            </a:r>
          </a:p>
        </p:txBody>
      </p:sp>
      <p:pic>
        <p:nvPicPr>
          <p:cNvPr id="12" name="Imagen 11">
            <a:extLst>
              <a:ext uri="{FF2B5EF4-FFF2-40B4-BE49-F238E27FC236}">
                <a16:creationId xmlns:a16="http://schemas.microsoft.com/office/drawing/2014/main" id="{BE24393E-BDA1-EFD1-0DAA-DE4BE574B5CB}"/>
              </a:ext>
            </a:extLst>
          </p:cNvPr>
          <p:cNvPicPr>
            <a:picLocks noChangeAspect="1"/>
          </p:cNvPicPr>
          <p:nvPr/>
        </p:nvPicPr>
        <p:blipFill>
          <a:blip r:embed="rId2"/>
          <a:stretch>
            <a:fillRect/>
          </a:stretch>
        </p:blipFill>
        <p:spPr>
          <a:xfrm>
            <a:off x="8471935" y="2957833"/>
            <a:ext cx="3081066" cy="2981018"/>
          </a:xfrm>
          <a:prstGeom prst="rect">
            <a:avLst/>
          </a:prstGeom>
        </p:spPr>
      </p:pic>
    </p:spTree>
    <p:extLst>
      <p:ext uri="{BB962C8B-B14F-4D97-AF65-F5344CB8AC3E}">
        <p14:creationId xmlns:p14="http://schemas.microsoft.com/office/powerpoint/2010/main" val="3522697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306913" y="2807082"/>
            <a:ext cx="771379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PERSONAS</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202076" y="2349298"/>
            <a:ext cx="0" cy="1838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578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CEBC87-63D8-0041-A9EF-5947C8ADDC89}"/>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11" name="Conector recto 10">
            <a:extLst>
              <a:ext uri="{FF2B5EF4-FFF2-40B4-BE49-F238E27FC236}">
                <a16:creationId xmlns:a16="http://schemas.microsoft.com/office/drawing/2014/main" id="{A908CE29-7963-5324-D8FF-9568AD122CF6}"/>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4E2FDA5C-30CC-5197-FBCD-BFA0DF07AA51}"/>
              </a:ext>
            </a:extLst>
          </p:cNvPr>
          <p:cNvSpPr txBox="1"/>
          <p:nvPr/>
        </p:nvSpPr>
        <p:spPr>
          <a:xfrm>
            <a:off x="389993" y="1941974"/>
            <a:ext cx="5779726" cy="3590983"/>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800"/>
              </a:spcAft>
              <a:buClrTx/>
              <a:buSzTx/>
              <a:buFontTx/>
              <a:buNone/>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a:t>
            </a:r>
            <a:r>
              <a:rPr kumimoji="1" lang="es-ES" sz="23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PERSONA</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es la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representación</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narrativa de un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usuario objetivo </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 la aplicación basada en la investigación realizada y que incorpora:</a:t>
            </a:r>
          </a:p>
          <a:p>
            <a:pPr marL="0" marR="0" lvl="0" indent="0" algn="l" defTabSz="914400" rtl="0" eaLnBrk="1" fontAlgn="auto" latinLnBrk="0" hangingPunct="1">
              <a:lnSpc>
                <a:spcPct val="11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342900" marR="0" lvl="0"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Sus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OBJETIVOS</a:t>
            </a:r>
          </a:p>
          <a:p>
            <a:pPr marL="342900" marR="0" lvl="0"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Sus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NECESIDADES</a:t>
            </a:r>
          </a:p>
          <a:p>
            <a:pPr marL="342900" marR="0" lvl="0"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Sus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PREFERENCIAS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INTERESES</a:t>
            </a:r>
          </a:p>
          <a:p>
            <a:pPr marL="1257300" marR="0" lvl="2" indent="-342900" algn="l" defTabSz="914400" rtl="0" eaLnBrk="1" fontAlgn="auto" latinLnBrk="0" hangingPunct="1">
              <a:lnSpc>
                <a:spcPct val="110000"/>
              </a:lnSpc>
              <a:spcBef>
                <a:spcPts val="0"/>
              </a:spcBef>
              <a:spcAft>
                <a:spcPts val="800"/>
              </a:spcAft>
              <a:buClrTx/>
              <a:buSzTx/>
              <a:buFont typeface="Arial" panose="020B0604020202020204" pitchFamily="34" charset="0"/>
              <a:buChar char="•"/>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pic>
        <p:nvPicPr>
          <p:cNvPr id="4" name="Imagen 3">
            <a:extLst>
              <a:ext uri="{FF2B5EF4-FFF2-40B4-BE49-F238E27FC236}">
                <a16:creationId xmlns:a16="http://schemas.microsoft.com/office/drawing/2014/main" id="{D1F347EC-BD39-A568-A105-CE3375A5B17D}"/>
              </a:ext>
            </a:extLst>
          </p:cNvPr>
          <p:cNvPicPr>
            <a:picLocks noChangeAspect="1"/>
          </p:cNvPicPr>
          <p:nvPr/>
        </p:nvPicPr>
        <p:blipFill>
          <a:blip r:embed="rId2"/>
          <a:stretch>
            <a:fillRect/>
          </a:stretch>
        </p:blipFill>
        <p:spPr>
          <a:xfrm>
            <a:off x="6169719" y="2034284"/>
            <a:ext cx="5779725" cy="3448142"/>
          </a:xfrm>
          <a:prstGeom prst="rect">
            <a:avLst/>
          </a:prstGeom>
        </p:spPr>
      </p:pic>
    </p:spTree>
    <p:extLst>
      <p:ext uri="{BB962C8B-B14F-4D97-AF65-F5344CB8AC3E}">
        <p14:creationId xmlns:p14="http://schemas.microsoft.com/office/powerpoint/2010/main" val="838905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9" descr="Huella digital">
            <a:extLst>
              <a:ext uri="{FF2B5EF4-FFF2-40B4-BE49-F238E27FC236}">
                <a16:creationId xmlns:a16="http://schemas.microsoft.com/office/drawing/2014/main" id="{74F23D77-A1B3-4193-2375-2ED61B2596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616" y="1308344"/>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
        <p:nvSpPr>
          <p:cNvPr id="3" name="CuadroTexto 2">
            <a:extLst>
              <a:ext uri="{FF2B5EF4-FFF2-40B4-BE49-F238E27FC236}">
                <a16:creationId xmlns:a16="http://schemas.microsoft.com/office/drawing/2014/main" id="{31FE1261-99B5-1C01-8890-B1A5C1CE2E28}"/>
              </a:ext>
            </a:extLst>
          </p:cNvPr>
          <p:cNvSpPr txBox="1"/>
          <p:nvPr/>
        </p:nvSpPr>
        <p:spPr>
          <a:xfrm>
            <a:off x="4133011" y="957317"/>
            <a:ext cx="7514351" cy="5681608"/>
          </a:xfrm>
          <a:prstGeom prst="rect">
            <a:avLst/>
          </a:prstGeom>
        </p:spPr>
        <p:txBody>
          <a:bodyPr vert="horz" wrap="square" lIns="0" tIns="0" rIns="0" bIns="0" rtlCol="0" anchor="t">
            <a:normAutofit fontScale="925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Las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PERSONAS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representan a los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TIPOS DE USUARIO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 nuestra aplicación. Cuentan una historia, y sirven para:</a:t>
            </a:r>
          </a:p>
          <a:p>
            <a:pPr marL="0" marR="0" lvl="0" indent="-2286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1" lang="es-ES" sz="1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457200" marR="0" lvl="0" indent="-342900" algn="l" defTabSz="914400" rtl="0" eaLnBrk="1" fontAlgn="auto" latinLnBrk="0" hangingPunct="1">
              <a:lnSpc>
                <a:spcPct val="100000"/>
              </a:lnSpc>
              <a:spcBef>
                <a:spcPts val="0"/>
              </a:spcBef>
              <a:spcAft>
                <a:spcPts val="800"/>
              </a:spcAft>
              <a:buClrTx/>
              <a:buSzTx/>
              <a:buFont typeface="Wingdings" panose="05000000000000000000" pitchFamily="2" charset="2"/>
              <a:buChar char="ü"/>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Mejoran</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comunicación</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entre los diseñadores y los equipos de desarrollo.</a:t>
            </a:r>
          </a:p>
          <a:p>
            <a:pPr marL="457200" marR="0" lvl="0" indent="-342900" algn="l" defTabSz="914400" rtl="0" eaLnBrk="1" fontAlgn="auto" latinLnBrk="0" hangingPunct="1">
              <a:lnSpc>
                <a:spcPct val="100000"/>
              </a:lnSpc>
              <a:spcBef>
                <a:spcPts val="0"/>
              </a:spcBef>
              <a:spcAft>
                <a:spcPts val="800"/>
              </a:spcAft>
              <a:buClrTx/>
              <a:buSzTx/>
              <a:buFont typeface="Wingdings" panose="05000000000000000000" pitchFamily="2" charset="2"/>
              <a:buChar char="ü"/>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Ayudan a identificar los diferentes roles de los usuarios objetivo que utilizarán nuestra aplicación.</a:t>
            </a:r>
          </a:p>
          <a:p>
            <a:pPr marL="457200" marR="0" lvl="0" indent="-342900" algn="l" defTabSz="914400" rtl="0" eaLnBrk="1" fontAlgn="auto" latinLnBrk="0" hangingPunct="1">
              <a:lnSpc>
                <a:spcPct val="100000"/>
              </a:lnSpc>
              <a:spcBef>
                <a:spcPts val="0"/>
              </a:spcBef>
              <a:spcAft>
                <a:spcPts val="800"/>
              </a:spcAft>
              <a:buClrTx/>
              <a:buSzTx/>
              <a:buFont typeface="Wingdings" panose="05000000000000000000" pitchFamily="2" charset="2"/>
              <a:buChar char="ü"/>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Posibilitan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medir</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si cada una de las decisiones que toma un diseñador de interfaz ayudan o no al usuario.</a:t>
            </a:r>
          </a:p>
          <a:p>
            <a:pPr marL="457200" marR="0" lvl="0" indent="-342900" algn="l" defTabSz="914400" rtl="0" eaLnBrk="1" fontAlgn="auto" latinLnBrk="0" hangingPunct="1">
              <a:lnSpc>
                <a:spcPct val="100000"/>
              </a:lnSpc>
              <a:spcBef>
                <a:spcPts val="0"/>
              </a:spcBef>
              <a:spcAft>
                <a:spcPts val="800"/>
              </a:spcAft>
              <a:buClrTx/>
              <a:buSzTx/>
              <a:buFont typeface="Wingdings" panose="05000000000000000000" pitchFamily="2" charset="2"/>
              <a:buChar char="ü"/>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Recuerdan al equipo de desarrollo que está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trabajando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para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personas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457200" marR="0" lvl="0" indent="-342900" algn="l" defTabSz="914400" rtl="0" eaLnBrk="1" fontAlgn="auto" latinLnBrk="0" hangingPunct="1">
              <a:lnSpc>
                <a:spcPct val="100000"/>
              </a:lnSpc>
              <a:spcBef>
                <a:spcPts val="0"/>
              </a:spcBef>
              <a:spcAft>
                <a:spcPts val="800"/>
              </a:spcAft>
              <a:buClrTx/>
              <a:buSzTx/>
              <a:buFont typeface="Wingdings" panose="05000000000000000000" pitchFamily="2" charset="2"/>
              <a:buChar char="ü"/>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Permiten generar un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diseño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centrado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en el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usuario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457200" marR="0" lvl="0" indent="-342900" algn="l" defTabSz="914400" rtl="0" eaLnBrk="1" fontAlgn="auto" latinLnBrk="0" hangingPunct="1">
              <a:lnSpc>
                <a:spcPct val="100000"/>
              </a:lnSpc>
              <a:spcBef>
                <a:spcPts val="0"/>
              </a:spcBef>
              <a:spcAft>
                <a:spcPts val="800"/>
              </a:spcAft>
              <a:buClrTx/>
              <a:buSzTx/>
              <a:buFont typeface="Wingdings" panose="05000000000000000000" pitchFamily="2" charset="2"/>
              <a:buChar char="ü"/>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Sirven para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entender</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las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necesidades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los usuarios en contexto de uso y no en forma abstracta.</a:t>
            </a: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36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4465512" y="579876"/>
            <a:ext cx="7623425" cy="6258441"/>
          </a:xfrm>
          <a:prstGeom prst="rect">
            <a:avLst/>
          </a:prstGeom>
        </p:spPr>
        <p:txBody>
          <a:bodyPr vert="horz" wrap="square" lIns="0" tIns="0" rIns="0" bIns="0" rtlCol="0" anchor="t">
            <a:normAutofit fontScale="92500"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Cada PERSONA debe contener al menos la siguiente información:</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457200" marR="0" lvl="0" indent="-457200" algn="l" defTabSz="914400" rtl="0" eaLnBrk="1" fontAlgn="auto" latinLnBrk="0" hangingPunct="1">
              <a:lnSpc>
                <a:spcPct val="100000"/>
              </a:lnSpc>
              <a:spcBef>
                <a:spcPts val="0"/>
              </a:spcBef>
              <a:spcAft>
                <a:spcPts val="800"/>
              </a:spcAft>
              <a:buClrTx/>
              <a:buSzTx/>
              <a:buFont typeface="+mj-lt"/>
              <a:buAutoNum type="arabicPeriod"/>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Hechos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Cosas concretas que identifiquen y personalicen a la persona. Nombre, fotografía, datos demográficos. Se pueden poner hechos "inventados" como una biografía… siempre que sean coherentes con la investigación</a:t>
            </a:r>
          </a:p>
          <a:p>
            <a:pPr marL="457200" marR="0" lvl="0" indent="-457200" algn="l" defTabSz="914400" rtl="0" eaLnBrk="1" fontAlgn="auto" latinLnBrk="0" hangingPunct="1">
              <a:lnSpc>
                <a:spcPct val="100000"/>
              </a:lnSpc>
              <a:spcBef>
                <a:spcPts val="0"/>
              </a:spcBef>
              <a:spcAft>
                <a:spcPts val="800"/>
              </a:spcAft>
              <a:buClrTx/>
              <a:buSzTx/>
              <a:buFont typeface="+mj-lt"/>
              <a:buAutoNum type="arabicPeriod"/>
              <a:tabLst/>
              <a:defRPr/>
            </a:pPr>
            <a:r>
              <a:rPr kumimoji="1" lang="es-ES" sz="23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Pain</a:t>
            </a:r>
            <a:r>
              <a:rPr kumimoji="1" lang="es-ES" sz="2300" b="1"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3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points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Cuales son las dificultades con las que se encuentra un usuario, qué problemas tiene en su vida que estén relacionados con la aplicación.</a:t>
            </a:r>
          </a:p>
          <a:p>
            <a:pPr marL="457200" marR="0" lvl="0" indent="-457200" algn="l" defTabSz="914400" rtl="0" eaLnBrk="1" fontAlgn="auto" latinLnBrk="0" hangingPunct="1">
              <a:lnSpc>
                <a:spcPct val="100000"/>
              </a:lnSpc>
              <a:spcBef>
                <a:spcPts val="0"/>
              </a:spcBef>
              <a:spcAft>
                <a:spcPts val="800"/>
              </a:spcAft>
              <a:buClrTx/>
              <a:buSzTx/>
              <a:buFont typeface="+mj-lt"/>
              <a:buAutoNum type="arabicPeriod"/>
              <a:tabLst/>
              <a:defRPr/>
            </a:pPr>
            <a:r>
              <a:rPr kumimoji="1" lang="es-ES" sz="23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Tasks</a:t>
            </a:r>
            <a:r>
              <a:rPr kumimoji="1" lang="es-ES" sz="2300" b="1"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&amp; </a:t>
            </a:r>
            <a:r>
              <a:rPr kumimoji="1" lang="es-ES" sz="2300" b="1"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behaviours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Qué cosas hace un usuario, qué es lo más relevante en su vida que sea importante para el equipo de diseño. Suele incluirse "un día en la vida de...“.</a:t>
            </a:r>
          </a:p>
          <a:p>
            <a:pPr marL="457200" marR="0" lvl="0" indent="-457200" algn="l" defTabSz="914400" rtl="0" eaLnBrk="1" fontAlgn="auto" latinLnBrk="0" hangingPunct="1">
              <a:lnSpc>
                <a:spcPct val="100000"/>
              </a:lnSpc>
              <a:spcBef>
                <a:spcPts val="0"/>
              </a:spcBef>
              <a:spcAft>
                <a:spcPts val="800"/>
              </a:spcAft>
              <a:buClrTx/>
              <a:buSzTx/>
              <a:buFont typeface="+mj-lt"/>
              <a:buAutoNum type="arabicPeriod"/>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Objetivos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Qué es lo que quiere hacer el usuario. Qué es lo que quiere conseguir con las tareas y con el uso de la aplicación.</a:t>
            </a:r>
          </a:p>
          <a:p>
            <a:pPr marL="457200" marR="0" lvl="0" indent="-457200" algn="l" defTabSz="914400" rtl="0" eaLnBrk="1" fontAlgn="auto" latinLnBrk="0" hangingPunct="1">
              <a:lnSpc>
                <a:spcPct val="100000"/>
              </a:lnSpc>
              <a:spcBef>
                <a:spcPts val="0"/>
              </a:spcBef>
              <a:spcAft>
                <a:spcPts val="800"/>
              </a:spcAft>
              <a:buClrTx/>
              <a:buSzTx/>
              <a:buFont typeface="+mj-lt"/>
              <a:buAutoNum type="arabicPeriod"/>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Entorno físico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social</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a:t>
            </a: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tecnológico</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457200" marR="0" lvl="0" indent="-457200" algn="l" defTabSz="914400" rtl="0" eaLnBrk="1" fontAlgn="auto" latinLnBrk="0" hangingPunct="1">
              <a:lnSpc>
                <a:spcPct val="100000"/>
              </a:lnSpc>
              <a:spcBef>
                <a:spcPts val="0"/>
              </a:spcBef>
              <a:spcAft>
                <a:spcPts val="800"/>
              </a:spcAft>
              <a:buClrTx/>
              <a:buSzTx/>
              <a:buFont typeface="+mj-lt"/>
              <a:buAutoNum type="arabicPeriod"/>
              <a:tabLst/>
              <a:defRPr/>
            </a:pPr>
            <a:r>
              <a:rPr kumimoji="1" lang="es-ES" sz="23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Escenarios</a:t>
            </a:r>
            <a:r>
              <a:rPr kumimoji="1" lang="es-ES" sz="23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uso de la aplicación</a:t>
            </a: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9C462D29-88ED-1F91-4195-3B6B1E479D68}"/>
              </a:ext>
            </a:extLst>
          </p:cNvPr>
          <p:cNvPicPr>
            <a:picLocks noChangeAspect="1"/>
          </p:cNvPicPr>
          <p:nvPr/>
        </p:nvPicPr>
        <p:blipFill>
          <a:blip r:embed="rId2"/>
          <a:stretch>
            <a:fillRect/>
          </a:stretch>
        </p:blipFill>
        <p:spPr>
          <a:xfrm>
            <a:off x="179518" y="1126878"/>
            <a:ext cx="3923852" cy="5164438"/>
          </a:xfrm>
          <a:prstGeom prst="rect">
            <a:avLst/>
          </a:prstGeom>
        </p:spPr>
      </p:pic>
    </p:spTree>
    <p:extLst>
      <p:ext uri="{BB962C8B-B14F-4D97-AF65-F5344CB8AC3E}">
        <p14:creationId xmlns:p14="http://schemas.microsoft.com/office/powerpoint/2010/main" val="732030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743244" y="2190394"/>
            <a:ext cx="771379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HISTORIAS </a:t>
            </a: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 USUARIO</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508053" y="2190394"/>
            <a:ext cx="0" cy="19911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27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6C8334-4DD3-00BA-89A8-640B2F771DB9}"/>
              </a:ext>
            </a:extLst>
          </p:cNvPr>
          <p:cNvSpPr txBox="1">
            <a:spLocks/>
          </p:cNvSpPr>
          <p:nvPr/>
        </p:nvSpPr>
        <p:spPr>
          <a:xfrm>
            <a:off x="3258583" y="1672390"/>
            <a:ext cx="7066946" cy="3926555"/>
          </a:xfrm>
          <a:prstGeom prst="rect">
            <a:avLst/>
          </a:prstGeom>
        </p:spPr>
        <p:txBody>
          <a:bodyPr vert="horz" wrap="square" lIns="0" tIns="0" rIns="0" bIns="0" rtlCol="0" anchor="ctr"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7200" b="0" i="0" u="none" strike="noStrike" kern="1200" cap="none" spc="0" normalizeH="0" baseline="0" noProof="0">
                <a:ln>
                  <a:noFill/>
                </a:ln>
                <a:solidFill>
                  <a:srgbClr val="FFFFFF"/>
                </a:solidFill>
                <a:effectLst/>
                <a:uLnTx/>
                <a:uFillTx/>
                <a:latin typeface="Sitka Heading"/>
                <a:ea typeface="+mj-ea"/>
                <a:cs typeface="+mj-cs"/>
              </a:rPr>
              <a:t>¿Qué puede salir mal?</a:t>
            </a:r>
            <a:br>
              <a:rPr kumimoji="0" lang="es-ES" sz="7200" b="0" i="0" u="none" strike="noStrike" kern="1200" cap="none" spc="0" normalizeH="0" baseline="0" noProof="0">
                <a:ln>
                  <a:noFill/>
                </a:ln>
                <a:solidFill>
                  <a:srgbClr val="FFFFFF"/>
                </a:solidFill>
                <a:effectLst/>
                <a:uLnTx/>
                <a:uFillTx/>
                <a:latin typeface="Sitka Heading"/>
                <a:ea typeface="+mj-ea"/>
                <a:cs typeface="+mj-cs"/>
              </a:rPr>
            </a:br>
            <a:endParaRPr kumimoji="0" lang="es-ES" sz="7200" b="0" i="0" u="none" strike="noStrike" kern="1200" cap="none" spc="0" normalizeH="0" baseline="0" noProof="0">
              <a:ln>
                <a:noFill/>
              </a:ln>
              <a:solidFill>
                <a:srgbClr val="FFFFFF"/>
              </a:solidFill>
              <a:effectLst/>
              <a:uLnTx/>
              <a:uFillTx/>
              <a:latin typeface="Sitka Heading"/>
              <a:ea typeface="+mj-ea"/>
              <a:cs typeface="+mj-cs"/>
            </a:endParaRPr>
          </a:p>
        </p:txBody>
      </p:sp>
      <p:cxnSp>
        <p:nvCxnSpPr>
          <p:cNvPr id="3" name="Conector recto 2">
            <a:extLst>
              <a:ext uri="{FF2B5EF4-FFF2-40B4-BE49-F238E27FC236}">
                <a16:creationId xmlns:a16="http://schemas.microsoft.com/office/drawing/2014/main" id="{1CD66BD9-688D-DAD4-C986-9AF69F052265}"/>
              </a:ext>
            </a:extLst>
          </p:cNvPr>
          <p:cNvCxnSpPr>
            <a:cxnSpLocks/>
          </p:cNvCxnSpPr>
          <p:nvPr/>
        </p:nvCxnSpPr>
        <p:spPr>
          <a:xfrm>
            <a:off x="2934494" y="1368962"/>
            <a:ext cx="0" cy="4399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293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 name="CuadroTexto 2">
            <a:extLst>
              <a:ext uri="{FF2B5EF4-FFF2-40B4-BE49-F238E27FC236}">
                <a16:creationId xmlns:a16="http://schemas.microsoft.com/office/drawing/2014/main" id="{E96E119A-0E53-CB5F-3B89-A425CC0D7676}"/>
              </a:ext>
            </a:extLst>
          </p:cNvPr>
          <p:cNvGraphicFramePr/>
          <p:nvPr/>
        </p:nvGraphicFramePr>
        <p:xfrm>
          <a:off x="178428" y="1176392"/>
          <a:ext cx="11835144" cy="5681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36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AB4BCDC6-F641-EA86-6A4A-DB0A645C76CA}"/>
              </a:ext>
            </a:extLst>
          </p:cNvPr>
          <p:cNvSpPr txBox="1"/>
          <p:nvPr/>
        </p:nvSpPr>
        <p:spPr>
          <a:xfrm>
            <a:off x="3897321" y="1051071"/>
            <a:ext cx="439735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3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historia de usuario</a:t>
            </a:r>
          </a:p>
        </p:txBody>
      </p:sp>
      <p:pic>
        <p:nvPicPr>
          <p:cNvPr id="7" name="Imagen 6" descr="Imagen que contiene Interfaz de usuario gráfica&#10;&#10;Descripción generada automáticamente">
            <a:extLst>
              <a:ext uri="{FF2B5EF4-FFF2-40B4-BE49-F238E27FC236}">
                <a16:creationId xmlns:a16="http://schemas.microsoft.com/office/drawing/2014/main" id="{FFA3C20C-3047-D903-6EBC-C13E10120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809" y="2122558"/>
            <a:ext cx="9752381" cy="4219048"/>
          </a:xfrm>
          <a:prstGeom prst="rect">
            <a:avLst/>
          </a:prstGeom>
        </p:spPr>
      </p:pic>
    </p:spTree>
    <p:extLst>
      <p:ext uri="{BB962C8B-B14F-4D97-AF65-F5344CB8AC3E}">
        <p14:creationId xmlns:p14="http://schemas.microsoft.com/office/powerpoint/2010/main" val="25427910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336409" y="1037848"/>
            <a:ext cx="11519182" cy="5586236"/>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¿Cómo crear una historia de usuario?</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Una historia de usuario es una simple narrativa que responde a:</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914400" marR="0" lvl="2" indent="0" algn="l" defTabSz="914400" rtl="0" eaLnBrk="1" fontAlgn="auto" latinLnBrk="0" hangingPunct="1">
              <a:lnSpc>
                <a:spcPct val="100000"/>
              </a:lnSpc>
              <a:spcBef>
                <a:spcPts val="0"/>
              </a:spcBef>
              <a:spcAft>
                <a:spcPts val="800"/>
              </a:spcAft>
              <a:buClrTx/>
              <a:buSzTx/>
              <a:buFontTx/>
              <a:buNone/>
              <a:tabLst/>
              <a:defRPr/>
            </a:pPr>
            <a:r>
              <a:rPr kumimoji="1" lang="es-ES" sz="2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Como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&lt;quién&gt; </a:t>
            </a:r>
            <a:r>
              <a:rPr kumimoji="1" lang="es-ES" sz="2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Quiero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&lt;qué&gt; </a:t>
            </a:r>
            <a:r>
              <a:rPr kumimoji="1" lang="es-ES" sz="2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Para</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&lt;objetivo&gt;.</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Ejemplos: </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“Como Vendedor, quiero registrar los productos y cantidades que me solicita un cliente para crear un pedido de venta”.</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"Como usuario de correo electrónico, quiero poder hacer búsquedas en mi correo electrónico por palabras clave, a fin de encontrar rápidamente la información que quiero"</a:t>
            </a: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039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335504" y="1376896"/>
            <a:ext cx="11519182" cy="4561567"/>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Definir quién utilizara la funcionalidad a desarrollar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 útil usar las características que tienen las personas que hemos definido, y detallar su necesidad y problemas actuales para dar lugar al entendimiento sobre sus expectativas reales.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poder identificar qué persona va a utilizar esta funcionalidad podemos hacernos preguntas como ¿Para qué usuario estamos trabajando en esta historia? ¿Qué tecnología sabe usar? ¿Le sería fácil aprender?  ¿Para qué quiere usar la aplicación? ¿Qué problemas se le presentan actualmente para resolver su necesidad?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092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336409" y="1035102"/>
            <a:ext cx="11519182" cy="5588982"/>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Especificar qué producto quiere el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Las historias de usuario deben describir qué se espera como salida de la implementación, y cómo se ve beneficiado el usuario final. Se expresa en lenguaje natural y sencillo, para poder conversar directamente con ellos sobre el tema. Al usuario no le importa qué tecnología se usa, lo que busca es que le ayudemos a resolver su problema, y cómo usará esta solución. Por ejemplo, deseará que sea simple, intuitiva y fácil de usar.</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qué utilizará el producto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este sentido es importante definir el contexto donde surge la historia que se está creando. Esto ayudará a entender el valor agregado que se dará, establecer el  objetivo de construcción, y aporta la posibilidad de explorar otras alternativas para llegar al mismo fin.</a:t>
            </a: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4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455694" y="2327116"/>
            <a:ext cx="11455540" cy="2637196"/>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Los criterios de aceptación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Junto a esta historia, se deben adjuntar los criterios de aceptación. Aquí se especifica qué salidas obtendremos cuando finalice el proceso de ejecución de la funcionalidad, y nos sirve para verificar que está terminada la funcionalidad. Está relacionada con las pruebas que se realizaran para verificar el cumplimiento de la expectativa de diseño, usabilidad, rendimiento, y la satisfacción del usuario.</a:t>
            </a: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áfico 3" descr="Marca de insignia contorno">
            <a:extLst>
              <a:ext uri="{FF2B5EF4-FFF2-40B4-BE49-F238E27FC236}">
                <a16:creationId xmlns:a16="http://schemas.microsoft.com/office/drawing/2014/main" id="{164CDC5A-F475-8305-4A9B-682D9A968D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6324" y="339237"/>
            <a:ext cx="1868184" cy="1868184"/>
          </a:xfrm>
          <a:prstGeom prst="rect">
            <a:avLst/>
          </a:prstGeom>
        </p:spPr>
      </p:pic>
    </p:spTree>
    <p:extLst>
      <p:ext uri="{BB962C8B-B14F-4D97-AF65-F5344CB8AC3E}">
        <p14:creationId xmlns:p14="http://schemas.microsoft.com/office/powerpoint/2010/main" val="3918483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400050" y="947414"/>
            <a:ext cx="11455540" cy="6110609"/>
          </a:xfrm>
          <a:prstGeom prst="rect">
            <a:avLst/>
          </a:prstGeom>
        </p:spPr>
        <p:txBody>
          <a:bodyPr vert="horz" wrap="square" lIns="0" tIns="0" rIns="0" bIns="0" rtlCol="0" anchor="t">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Ejemplo: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Historia de usuario: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9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Como cliente quiero retirar dinero del cajero para poder evitar ir al banco y  tener que perder mi tiempo haciendo cola.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Criterios de aceptación: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Escenario 1</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 cuenta tiene suficiente crédito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Dado que la cuenta tiene crédito, que la tarjeta es válida y que el cajero tiene dinero disponible, cuando el cliente pide dinero, la cuenta es actualizada y el dinero es entregado al cliente. El cliente recupera su tarjeta.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Escenario 2</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 cuenta excede el límite negativo acordado con el banco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Dado que la cuenta excede el límite negativo acordado con el banco y que la tarjeta es válida, cuando el cliente pide dinero, el cajero muestra un mensaje indicando la imposibilidad de sacar esa cantidad de dinero. El dinero no es entregado al cliente y el cliente recupera su tarjeta.</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1109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675456" y="1035100"/>
            <a:ext cx="11191195" cy="5588984"/>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FFF"/>
                </a:solidFill>
                <a:effectLst/>
                <a:uLnTx/>
                <a:uFillTx/>
                <a:latin typeface="Source Sans Pro"/>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Y finalmente, los comentarios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Las historias de usuarios facilitan la interacción permanente con el cliente para verificar que lo que estamos construyendo está de acuerdo a sus expectativas. Esta negociación se va registrando según se necesite como comentarios o notas adicionales a tener en cuenta.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Esta forma de trabajo permite colaborar y mantener una comunicación fluida entre los miembros del equipo. Así, la historia va cambiando durante la marcha de la iteración y se va perfeccionando en conjunto</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412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619954" y="2190394"/>
            <a:ext cx="771379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MAPA </a:t>
            </a: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a:t>
            </a:r>
            <a:r>
              <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a:t>
            </a: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HISTORIAS</a:t>
            </a:r>
            <a:r>
              <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a:t>
            </a: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 USUARIO </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405311" y="1954089"/>
            <a:ext cx="0" cy="2245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7435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335504" y="1096845"/>
            <a:ext cx="11510599" cy="5324502"/>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¿Y si juntamos varias las historias de usuario?</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Eso mismo es un </a:t>
            </a:r>
            <a:r>
              <a:rPr kumimoji="1" lang="es-ES" sz="2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MAPA DE HISTORIA DE USUARIO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Es una representación visual de las historias de usuario que van a configurar las nuevas funcionalidades que vamos a desarrollar. </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Los gerentes de producto (</a:t>
            </a:r>
            <a:r>
              <a:rPr kumimoji="1" lang="es-ES" sz="24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Product</a:t>
            </a:r>
            <a:r>
              <a:rPr kumimoji="1" lang="es-ES" sz="2400" b="0" i="1"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0" i="1"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Owner</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confían en el mapeo de historias de usuario —visualizar historias de usuario y demostrar cómo pueden lograrse dentro de un sprint (si estamos haciendo uso de SCRUM)— como un tipo de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brújula</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para mantener a todos por buen camino durante el desarrollo.</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equipo de producción utiliza el mapeo de historias de usuario para entender qué es lo que el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cliente</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quiere</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del producto y cómo desea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interactuar</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con él. En el caso del equipo puede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ordenar</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las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historias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priorizando unas sobre otras al verlo todo en conjunto.</a:t>
            </a: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88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80010F6-A838-4EE6-4FDA-4E55E6C22047}"/>
              </a:ext>
            </a:extLst>
          </p:cNvPr>
          <p:cNvPicPr>
            <a:picLocks noChangeAspect="1"/>
          </p:cNvPicPr>
          <p:nvPr/>
        </p:nvPicPr>
        <p:blipFill>
          <a:blip r:embed="rId2"/>
          <a:stretch>
            <a:fillRect/>
          </a:stretch>
        </p:blipFill>
        <p:spPr>
          <a:xfrm>
            <a:off x="1590159" y="0"/>
            <a:ext cx="9011682" cy="6858000"/>
          </a:xfrm>
          <a:prstGeom prst="rect">
            <a:avLst/>
          </a:prstGeom>
        </p:spPr>
      </p:pic>
    </p:spTree>
    <p:extLst>
      <p:ext uri="{BB962C8B-B14F-4D97-AF65-F5344CB8AC3E}">
        <p14:creationId xmlns:p14="http://schemas.microsoft.com/office/powerpoint/2010/main" val="2991177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242556" y="950362"/>
            <a:ext cx="3918478" cy="5851130"/>
          </a:xfrm>
          <a:prstGeom prst="rect">
            <a:avLst/>
          </a:prstGeom>
        </p:spPr>
        <p:txBody>
          <a:bodyPr vert="horz" wrap="square" lIns="0" tIns="0" rIns="0" bIns="0" rtlCol="0" anchor="t">
            <a:normAutofit fontScale="85000"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No existe una manera estándar de representar el mapa de historias. Existen representaciones de todo tipo, desde la que dispone las historias a modo de </a:t>
            </a:r>
            <a:r>
              <a:rPr kumimoji="1" lang="es-ES" sz="26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POST-ITS</a:t>
            </a:r>
            <a:r>
              <a:rPr kumimoji="1" lang="es-ES" sz="2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hasta la que representa las historias a modo de hitos en una especie de </a:t>
            </a:r>
            <a:r>
              <a:rPr kumimoji="1" lang="es-ES" sz="26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VIAJE DE EXPERIENCIA DEL USUARIO</a:t>
            </a:r>
            <a:r>
              <a:rPr kumimoji="1" lang="es-ES" sz="2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9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Podemos tener mapas de todas las temáticas de nuestro producto, incluidas la parte de marketing y </a:t>
            </a:r>
            <a:r>
              <a:rPr kumimoji="1" lang="es-ES" sz="2600" b="0"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remarketing</a:t>
            </a:r>
            <a:r>
              <a:rPr kumimoji="1" lang="es-ES" sz="26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donde se convierte un posible cliente en un cliente final al que le realizamos una venta.</a:t>
            </a: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EB0C269A-5387-324D-5006-C4B5134A450F}"/>
              </a:ext>
            </a:extLst>
          </p:cNvPr>
          <p:cNvPicPr>
            <a:picLocks noChangeAspect="1"/>
          </p:cNvPicPr>
          <p:nvPr/>
        </p:nvPicPr>
        <p:blipFill>
          <a:blip r:embed="rId2"/>
          <a:stretch>
            <a:fillRect/>
          </a:stretch>
        </p:blipFill>
        <p:spPr>
          <a:xfrm>
            <a:off x="4584462" y="1828799"/>
            <a:ext cx="7452372" cy="4024823"/>
          </a:xfrm>
          <a:prstGeom prst="rect">
            <a:avLst/>
          </a:prstGeom>
        </p:spPr>
      </p:pic>
    </p:spTree>
    <p:extLst>
      <p:ext uri="{BB962C8B-B14F-4D97-AF65-F5344CB8AC3E}">
        <p14:creationId xmlns:p14="http://schemas.microsoft.com/office/powerpoint/2010/main" val="4080966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362960" y="976045"/>
            <a:ext cx="3774159" cy="5496669"/>
          </a:xfrm>
          <a:prstGeom prst="rect">
            <a:avLst/>
          </a:prstGeom>
        </p:spPr>
        <p:txBody>
          <a:bodyPr vert="horz" wrap="square" lIns="0" tIns="0" rIns="0" bIns="0" rtlCol="0" anchor="t">
            <a:normAutofit fontScale="92500"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En este otro ejemplo, se incluye las historias más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importantes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grandes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poco</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detalladas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conocido como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ÉPICAS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y debajo las </a:t>
            </a:r>
            <a:r>
              <a:rPr kumimoji="1" lang="es-ES" sz="2400" b="1"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sub-historias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ellas, detalladas y ordenadas, ordenando de arriba abajo según su prioridad y que se convertirán en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TAREAS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 realizar.</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1" lang="es-ES" sz="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orden en el que se harás las historias sería de izquierda a derecha y de arriba abajo para cada historia Épica.</a:t>
            </a: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Imagen 7" descr="Diagrama&#10;&#10;Descripción generada automáticamente">
            <a:extLst>
              <a:ext uri="{FF2B5EF4-FFF2-40B4-BE49-F238E27FC236}">
                <a16:creationId xmlns:a16="http://schemas.microsoft.com/office/drawing/2014/main" id="{825E7F50-E1CF-C5F6-3091-E383E13DC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382" y="1100137"/>
            <a:ext cx="7490515" cy="5115729"/>
          </a:xfrm>
          <a:prstGeom prst="rect">
            <a:avLst/>
          </a:prstGeom>
        </p:spPr>
      </p:pic>
    </p:spTree>
    <p:extLst>
      <p:ext uri="{BB962C8B-B14F-4D97-AF65-F5344CB8AC3E}">
        <p14:creationId xmlns:p14="http://schemas.microsoft.com/office/powerpoint/2010/main" val="33665433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1FE1261-99B5-1C01-8890-B1A5C1CE2E28}"/>
              </a:ext>
            </a:extLst>
          </p:cNvPr>
          <p:cNvSpPr txBox="1"/>
          <p:nvPr/>
        </p:nvSpPr>
        <p:spPr>
          <a:xfrm>
            <a:off x="475975" y="2171101"/>
            <a:ext cx="3774159" cy="2509384"/>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Otro ejemplo clasificando por colores las prioridades de cada historia/tarea y así de un solo vistazo saber qué se tiene que hacer en cada momento.</a:t>
            </a:r>
            <a:endParaRPr kumimoji="1" lang="es-ES" sz="20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AB848098-746E-59D7-2797-52567A6F1D33}"/>
              </a:ext>
            </a:extLst>
          </p:cNvPr>
          <p:cNvSpPr txBox="1"/>
          <p:nvPr/>
        </p:nvSpPr>
        <p:spPr>
          <a:xfrm>
            <a:off x="242556" y="233916"/>
            <a:ext cx="18517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análisis</a:t>
            </a:r>
          </a:p>
        </p:txBody>
      </p:sp>
      <p:cxnSp>
        <p:nvCxnSpPr>
          <p:cNvPr id="6" name="Conector recto 5">
            <a:extLst>
              <a:ext uri="{FF2B5EF4-FFF2-40B4-BE49-F238E27FC236}">
                <a16:creationId xmlns:a16="http://schemas.microsoft.com/office/drawing/2014/main" id="{43FC871A-7D51-594F-0134-C02B285B5FA8}"/>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6E368E1E-1F46-D9F6-C23D-B6DED7E334CE}"/>
              </a:ext>
            </a:extLst>
          </p:cNvPr>
          <p:cNvPicPr>
            <a:picLocks noChangeAspect="1"/>
          </p:cNvPicPr>
          <p:nvPr/>
        </p:nvPicPr>
        <p:blipFill>
          <a:blip r:embed="rId2"/>
          <a:stretch>
            <a:fillRect/>
          </a:stretch>
        </p:blipFill>
        <p:spPr>
          <a:xfrm>
            <a:off x="5131894" y="82569"/>
            <a:ext cx="6697146" cy="6686448"/>
          </a:xfrm>
          <a:prstGeom prst="rect">
            <a:avLst/>
          </a:prstGeom>
        </p:spPr>
      </p:pic>
    </p:spTree>
    <p:extLst>
      <p:ext uri="{BB962C8B-B14F-4D97-AF65-F5344CB8AC3E}">
        <p14:creationId xmlns:p14="http://schemas.microsoft.com/office/powerpoint/2010/main" val="591199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CuadroTexto 4">
            <a:extLst>
              <a:ext uri="{FF2B5EF4-FFF2-40B4-BE49-F238E27FC236}">
                <a16:creationId xmlns:a16="http://schemas.microsoft.com/office/drawing/2014/main" id="{E5DD0F38-FFF6-4274-AC48-C0F7FE82CC74}"/>
              </a:ext>
            </a:extLst>
          </p:cNvPr>
          <p:cNvSpPr txBox="1"/>
          <p:nvPr/>
        </p:nvSpPr>
        <p:spPr>
          <a:xfrm>
            <a:off x="363888" y="896231"/>
            <a:ext cx="4163377" cy="5153813"/>
          </a:xfrm>
          <a:prstGeom prst="rect">
            <a:avLst/>
          </a:prstGeom>
        </p:spPr>
        <p:txBody>
          <a:bodyPr vert="horz" wrap="square" lIns="0" tIns="0" rIns="0" bIns="0" rtlCol="0" anchor="t">
            <a:normAutofit fontScale="92500"/>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Imagina</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que acabamos de tener una idea magnífica sobre la creación de una tienda online de pelucas de pelo natural.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Sigue los pasos que hemos visto para:</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1" i="0" u="none" strike="noStrike" kern="1200" cap="none" spc="0" normalizeH="0" baseline="0" noProof="0" dirty="0">
                <a:ln>
                  <a:noFill/>
                </a:ln>
                <a:solidFill>
                  <a:srgbClr val="4EAFBA">
                    <a:lumMod val="60000"/>
                    <a:lumOff val="40000"/>
                  </a:srgbClr>
                </a:solidFill>
                <a:effectLst/>
                <a:uLnTx/>
                <a:uFillTx/>
                <a:latin typeface="Helvetica" panose="020B0604020202020204" pitchFamily="34" charset="0"/>
                <a:ea typeface="+mn-ea"/>
                <a:cs typeface="Helvetica" panose="020B0604020202020204" pitchFamily="34" charset="0"/>
              </a:rPr>
              <a:t>1.-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Definir los posibles usuarios</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1" i="0" u="none" strike="noStrike" kern="1200" cap="none" spc="0" normalizeH="0" baseline="0" noProof="0" dirty="0">
                <a:ln>
                  <a:noFill/>
                </a:ln>
                <a:solidFill>
                  <a:srgbClr val="4EAFBA">
                    <a:lumMod val="60000"/>
                    <a:lumOff val="40000"/>
                  </a:srgbClr>
                </a:solidFill>
                <a:effectLst/>
                <a:uLnTx/>
                <a:uFillTx/>
                <a:latin typeface="Helvetica" panose="020B0604020202020204" pitchFamily="34" charset="0"/>
                <a:ea typeface="+mn-ea"/>
                <a:cs typeface="Helvetica" panose="020B0604020202020204" pitchFamily="34" charset="0"/>
              </a:rPr>
              <a:t>2.-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Crear 3 historias épicas</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1" i="0" u="none" strike="noStrike" kern="1200" cap="none" spc="0" normalizeH="0" baseline="0" noProof="0" dirty="0">
                <a:ln>
                  <a:noFill/>
                </a:ln>
                <a:solidFill>
                  <a:srgbClr val="4EAFBA">
                    <a:lumMod val="60000"/>
                    <a:lumOff val="40000"/>
                  </a:srgbClr>
                </a:solidFill>
                <a:effectLst/>
                <a:uLnTx/>
                <a:uFillTx/>
                <a:latin typeface="Helvetica" panose="020B0604020202020204" pitchFamily="34" charset="0"/>
                <a:ea typeface="+mn-ea"/>
                <a:cs typeface="Helvetica" panose="020B0604020202020204" pitchFamily="34" charset="0"/>
              </a:rPr>
              <a:t>3.-  </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Concreta al menos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2 de ellas en varias </a:t>
            </a:r>
            <a:r>
              <a:rPr kumimoji="1" lang="es-ES" sz="2400" b="1"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sub-historias</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p:txBody>
      </p:sp>
      <p:pic>
        <p:nvPicPr>
          <p:cNvPr id="6" name="Imagen 5" descr="Primer plano de las manos de una mujer tecleando y usando un trackpad en un portátil con una taza">
            <a:extLst>
              <a:ext uri="{FF2B5EF4-FFF2-40B4-BE49-F238E27FC236}">
                <a16:creationId xmlns:a16="http://schemas.microsoft.com/office/drawing/2014/main" id="{4365FBC6-3029-4AF9-0048-BB21E860B7B9}"/>
              </a:ext>
            </a:extLst>
          </p:cNvPr>
          <p:cNvPicPr>
            <a:picLocks noChangeAspect="1"/>
          </p:cNvPicPr>
          <p:nvPr/>
        </p:nvPicPr>
        <p:blipFill>
          <a:blip r:embed="rId2">
            <a:extLst>
              <a:ext uri="{28A0092B-C50C-407E-A947-70E740481C1C}">
                <a14:useLocalDpi xmlns:a14="http://schemas.microsoft.com/office/drawing/2010/main" val="0"/>
              </a:ext>
            </a:extLst>
          </a:blip>
          <a:srcRect l="26039" r="26039"/>
          <a:stretch/>
        </p:blipFill>
        <p:spPr>
          <a:xfrm>
            <a:off x="5124451" y="593413"/>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3449739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seño de ola 3D blanca">
            <a:extLst>
              <a:ext uri="{FF2B5EF4-FFF2-40B4-BE49-F238E27FC236}">
                <a16:creationId xmlns:a16="http://schemas.microsoft.com/office/drawing/2014/main" id="{D8583C58-A16F-22EC-624C-1A5731A55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 y="0"/>
            <a:ext cx="12192000" cy="6858000"/>
          </a:xfrm>
          <a:prstGeom prst="rect">
            <a:avLst/>
          </a:prstGeom>
        </p:spPr>
      </p:pic>
      <p:sp>
        <p:nvSpPr>
          <p:cNvPr id="4" name="Rectángulo 3">
            <a:extLst>
              <a:ext uri="{FF2B5EF4-FFF2-40B4-BE49-F238E27FC236}">
                <a16:creationId xmlns:a16="http://schemas.microsoft.com/office/drawing/2014/main" id="{A4A0D7CC-8A27-FA73-FE50-2B297C4023A7}"/>
              </a:ext>
            </a:extLst>
          </p:cNvPr>
          <p:cNvSpPr/>
          <p:nvPr/>
        </p:nvSpPr>
        <p:spPr>
          <a:xfrm>
            <a:off x="0" y="1972637"/>
            <a:ext cx="12192000" cy="2794572"/>
          </a:xfrm>
          <a:prstGeom prst="rect">
            <a:avLst/>
          </a:prstGeom>
          <a:solidFill>
            <a:schemeClr val="bg1">
              <a:lumMod val="95000"/>
              <a:lumOff val="5000"/>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 name="Título 1">
            <a:extLst>
              <a:ext uri="{FF2B5EF4-FFF2-40B4-BE49-F238E27FC236}">
                <a16:creationId xmlns:a16="http://schemas.microsoft.com/office/drawing/2014/main" id="{C4D79F79-A47C-E011-ACB3-437B0F91999B}"/>
              </a:ext>
            </a:extLst>
          </p:cNvPr>
          <p:cNvSpPr txBox="1">
            <a:spLocks/>
          </p:cNvSpPr>
          <p:nvPr/>
        </p:nvSpPr>
        <p:spPr>
          <a:xfrm>
            <a:off x="2191390" y="1056852"/>
            <a:ext cx="5849937" cy="4076596"/>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br>
              <a:rPr kumimoji="0" lang="en-US" sz="5400" b="0"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br>
            <a:r>
              <a:rPr kumimoji="0" lang="es-ES" sz="6000" b="1" i="0" u="none" strike="noStrike" kern="1200" cap="none" spc="0" normalizeH="0" baseline="0" noProof="0" dirty="0">
                <a:ln>
                  <a:noFill/>
                </a:ln>
                <a:solidFill>
                  <a:srgbClr val="FFFFFF"/>
                </a:solidFill>
                <a:effectLst/>
                <a:uLnTx/>
                <a:uFillTx/>
                <a:latin typeface="Helvetica" panose="020B0604020202020204" pitchFamily="34" charset="0"/>
                <a:ea typeface="+mj-ea"/>
                <a:cs typeface="Helvetica" panose="020B0604020202020204" pitchFamily="34" charset="0"/>
              </a:rPr>
              <a:t>FASE DE </a:t>
            </a:r>
            <a:r>
              <a:rPr kumimoji="0" lang="es-ES" sz="6000" b="1" i="0" u="none" strike="noStrike" kern="1200" cap="none" spc="0" normalizeH="0" baseline="0" noProof="0" dirty="0">
                <a:ln>
                  <a:noFill/>
                </a:ln>
                <a:solidFill>
                  <a:srgbClr val="FFF309"/>
                </a:solidFill>
                <a:effectLst/>
                <a:uLnTx/>
                <a:uFillTx/>
                <a:latin typeface="Helvetica" panose="020B0604020202020204" pitchFamily="34" charset="0"/>
                <a:ea typeface="+mj-ea"/>
                <a:cs typeface="Helvetica" panose="020B0604020202020204" pitchFamily="34" charset="0"/>
              </a:rPr>
              <a:t>DISEÑO</a:t>
            </a:r>
            <a:endParaRPr kumimoji="0" lang="en-US" sz="2000" b="1" i="0" u="none" strike="noStrike" kern="1200" cap="none" spc="0" normalizeH="0" baseline="0" noProof="0" dirty="0">
              <a:ln>
                <a:noFill/>
              </a:ln>
              <a:solidFill>
                <a:srgbClr val="FFF309"/>
              </a:solidFill>
              <a:effectLst/>
              <a:uLnTx/>
              <a:uFillTx/>
              <a:latin typeface="Helvetica" panose="020B0604020202020204" pitchFamily="34" charset="0"/>
              <a:ea typeface="+mj-ea"/>
              <a:cs typeface="Helvetica" panose="020B0604020202020204" pitchFamily="34" charset="0"/>
            </a:endParaRPr>
          </a:p>
        </p:txBody>
      </p:sp>
      <p:cxnSp>
        <p:nvCxnSpPr>
          <p:cNvPr id="3" name="Conector recto 2">
            <a:extLst>
              <a:ext uri="{FF2B5EF4-FFF2-40B4-BE49-F238E27FC236}">
                <a16:creationId xmlns:a16="http://schemas.microsoft.com/office/drawing/2014/main" id="{E43CBD0A-0ACE-8262-83CB-E265FAA7546A}"/>
              </a:ext>
            </a:extLst>
          </p:cNvPr>
          <p:cNvCxnSpPr>
            <a:cxnSpLocks/>
          </p:cNvCxnSpPr>
          <p:nvPr/>
        </p:nvCxnSpPr>
        <p:spPr>
          <a:xfrm>
            <a:off x="1955257" y="2095928"/>
            <a:ext cx="0" cy="25377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948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5881499-BE98-068F-1B4C-DF053FE5E206}"/>
              </a:ext>
            </a:extLst>
          </p:cNvPr>
          <p:cNvSpPr txBox="1"/>
          <p:nvPr/>
        </p:nvSpPr>
        <p:spPr>
          <a:xfrm>
            <a:off x="421038" y="1315331"/>
            <a:ext cx="11543860" cy="2113669"/>
          </a:xfrm>
          <a:prstGeom prst="rect">
            <a:avLst/>
          </a:prstGeom>
        </p:spPr>
        <p:txBody>
          <a:bodyPr vert="horz" wrap="square" lIns="0" tIns="0" rIns="0" bIns="0" rtlCol="0" anchor="t">
            <a:norm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El DISEÑO, tanto funcional como gráfico, debe responder a las características definidas en la fase de análisis.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DC4EA87C-DD66-F7E6-F5FE-A1F1F8D98B13}"/>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7BFB4850-1D46-9C2F-7061-FA5655AE4712}"/>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793A46A5-43E7-A099-33CD-8CE628BCB460}"/>
              </a:ext>
            </a:extLst>
          </p:cNvPr>
          <p:cNvPicPr>
            <a:picLocks noChangeAspect="1"/>
          </p:cNvPicPr>
          <p:nvPr/>
        </p:nvPicPr>
        <p:blipFill>
          <a:blip r:embed="rId2"/>
          <a:stretch>
            <a:fillRect/>
          </a:stretch>
        </p:blipFill>
        <p:spPr>
          <a:xfrm>
            <a:off x="4981123" y="2457266"/>
            <a:ext cx="7069309" cy="3128242"/>
          </a:xfrm>
          <a:prstGeom prst="rect">
            <a:avLst/>
          </a:prstGeom>
        </p:spPr>
      </p:pic>
      <p:sp>
        <p:nvSpPr>
          <p:cNvPr id="8" name="CuadroTexto 7">
            <a:extLst>
              <a:ext uri="{FF2B5EF4-FFF2-40B4-BE49-F238E27FC236}">
                <a16:creationId xmlns:a16="http://schemas.microsoft.com/office/drawing/2014/main" id="{04DBE9FC-8916-2988-E1AD-7F0568AAEC6C}"/>
              </a:ext>
            </a:extLst>
          </p:cNvPr>
          <p:cNvSpPr txBox="1"/>
          <p:nvPr/>
        </p:nvSpPr>
        <p:spPr>
          <a:xfrm>
            <a:off x="335504" y="2704574"/>
            <a:ext cx="4736029" cy="2631682"/>
          </a:xfrm>
          <a:prstGeom prst="rect">
            <a:avLst/>
          </a:prstGeom>
          <a:noFill/>
        </p:spPr>
        <p:txBody>
          <a:bodyPr wrap="square">
            <a:spAutoFit/>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 etapa de diseño se divide en tres grandes fases:</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Diseño conceptual.</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Diseño de contenidos.</a:t>
            </a:r>
          </a:p>
          <a:p>
            <a:pPr marL="914400" marR="0" lvl="1" indent="-457200" algn="l" defTabSz="914400" rtl="0" eaLnBrk="1" fontAlgn="auto" latinLnBrk="0" hangingPunct="1">
              <a:lnSpc>
                <a:spcPct val="110000"/>
              </a:lnSpc>
              <a:spcBef>
                <a:spcPct val="20000"/>
              </a:spcBef>
              <a:spcAft>
                <a:spcPts val="800"/>
              </a:spcAft>
              <a:buClr>
                <a:srgbClr val="4DB392"/>
              </a:buClr>
              <a:buSzTx/>
              <a:buFont typeface="+mj-lt"/>
              <a:buAutoNum type="arabicPeriod"/>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Diseño visual.</a:t>
            </a:r>
          </a:p>
        </p:txBody>
      </p:sp>
    </p:spTree>
    <p:extLst>
      <p:ext uri="{BB962C8B-B14F-4D97-AF65-F5344CB8AC3E}">
        <p14:creationId xmlns:p14="http://schemas.microsoft.com/office/powerpoint/2010/main" val="123416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619954" y="2399213"/>
            <a:ext cx="80659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Diseño</a:t>
            </a:r>
            <a:r>
              <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conceptual</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405311" y="1954089"/>
            <a:ext cx="0" cy="1813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7399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5881499-BE98-068F-1B4C-DF053FE5E206}"/>
              </a:ext>
            </a:extLst>
          </p:cNvPr>
          <p:cNvSpPr txBox="1"/>
          <p:nvPr/>
        </p:nvSpPr>
        <p:spPr>
          <a:xfrm>
            <a:off x="454905" y="1188331"/>
            <a:ext cx="11474629" cy="4819725"/>
          </a:xfrm>
          <a:prstGeom prst="rect">
            <a:avLst/>
          </a:prstGeom>
        </p:spPr>
        <p:txBody>
          <a:bodyPr vert="horz" wrap="square" lIns="0" tIns="0" rIns="0" bIns="0" rtlCol="0" anchor="t">
            <a:normAutofit fontScale="92500" lnSpcReduction="20000"/>
          </a:bodyPr>
          <a:lstStyle/>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Diseño conceptual</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Ahora es el momento de bajar a tierra las historias de usuario que hemos definido y aceptado.</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Antes de comenzar a diseñar el contenido y el aspecto, se debe definir la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ARQUITECTURA</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la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INFORMACIÓN</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de la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APLICACIÓN</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es decir, el esquema de organización y navegación de los contenidos que permita al usuario de una manera clara y directa, realizar todas las acciones que hemos decidido implementar en nuestro producto. Para ello, vamos a determinar qué relaciones se establecen entre los diferentes apartados, así como las posibilidades de desplazamiento entre ellos y entre las diferentes pantallas o páginas, así podremos valorar cómo de usable e intuitiva va a ser la interacción del usuario en cada sección de nuestra web o aplicación.</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Para poder llevarlo a cabo de la manera más rápida y visualmente más útil, tenemos a nuestra disposición herramientas como el </a:t>
            </a:r>
            <a:r>
              <a:rPr kumimoji="1" lang="es-ES" sz="2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Mapa de Navegación</a:t>
            </a:r>
            <a:r>
              <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0" algn="l" defTabSz="914400" rtl="0" eaLnBrk="1" fontAlgn="auto" latinLnBrk="0" hangingPunct="1">
              <a:lnSpc>
                <a:spcPct val="110000"/>
              </a:lnSpc>
              <a:spcBef>
                <a:spcPct val="20000"/>
              </a:spcBef>
              <a:spcAft>
                <a:spcPts val="800"/>
              </a:spcAft>
              <a:buClr>
                <a:srgbClr val="4DB392"/>
              </a:buClr>
              <a:buSzTx/>
              <a:buFontTx/>
              <a:buNone/>
              <a:tabLst/>
              <a:defRPr/>
            </a:pPr>
            <a:endParaRPr kumimoji="1"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a:p>
            <a:pPr marL="0" marR="0" lvl="0" indent="-228600" algn="l" defTabSz="914400" rtl="0" eaLnBrk="1" fontAlgn="auto" latinLnBrk="0" hangingPunct="1">
              <a:lnSpc>
                <a:spcPct val="110000"/>
              </a:lnSpc>
              <a:spcBef>
                <a:spcPct val="20000"/>
              </a:spcBef>
              <a:spcAft>
                <a:spcPts val="800"/>
              </a:spcAft>
              <a:buClr>
                <a:srgbClr val="4DB392"/>
              </a:buClr>
              <a:buSzTx/>
              <a:buFont typeface="Arial" panose="020B0604020202020204" pitchFamily="34" charset="0"/>
              <a:buChar char="•"/>
              <a:tabLst/>
              <a:defRPr/>
            </a:pPr>
            <a:endParaRPr kumimoji="1" lang="es-ES" sz="1600" b="0" i="0" u="none" strike="noStrike" kern="1200" cap="none" spc="0" normalizeH="0" baseline="0" noProof="0" dirty="0">
              <a:ln>
                <a:noFill/>
              </a:ln>
              <a:solidFill>
                <a:srgbClr val="FFFFFF">
                  <a:alpha val="60000"/>
                </a:srgbClr>
              </a:solidFill>
              <a:effectLst/>
              <a:uLnTx/>
              <a:uFillTx/>
              <a:latin typeface="Helvetica" panose="020B0604020202020204" pitchFamily="34" charset="0"/>
              <a:ea typeface="+mn-ea"/>
              <a:cs typeface="Helvetica" panose="020B0604020202020204" pitchFamily="34" charset="0"/>
            </a:endParaRPr>
          </a:p>
        </p:txBody>
      </p:sp>
      <p:sp>
        <p:nvSpPr>
          <p:cNvPr id="3" name="CuadroTexto 2">
            <a:extLst>
              <a:ext uri="{FF2B5EF4-FFF2-40B4-BE49-F238E27FC236}">
                <a16:creationId xmlns:a16="http://schemas.microsoft.com/office/drawing/2014/main" id="{DC4EA87C-DD66-F7E6-F5FE-A1F1F8D98B13}"/>
              </a:ext>
            </a:extLst>
          </p:cNvPr>
          <p:cNvSpPr txBox="1"/>
          <p:nvPr/>
        </p:nvSpPr>
        <p:spPr>
          <a:xfrm>
            <a:off x="242556" y="233916"/>
            <a:ext cx="1762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de diseño</a:t>
            </a:r>
          </a:p>
        </p:txBody>
      </p:sp>
      <p:cxnSp>
        <p:nvCxnSpPr>
          <p:cNvPr id="4" name="Conector recto 3">
            <a:extLst>
              <a:ext uri="{FF2B5EF4-FFF2-40B4-BE49-F238E27FC236}">
                <a16:creationId xmlns:a16="http://schemas.microsoft.com/office/drawing/2014/main" id="{7BFB4850-1D46-9C2F-7061-FA5655AE4712}"/>
              </a:ext>
            </a:extLst>
          </p:cNvPr>
          <p:cNvCxnSpPr>
            <a:cxnSpLocks/>
          </p:cNvCxnSpPr>
          <p:nvPr/>
        </p:nvCxnSpPr>
        <p:spPr>
          <a:xfrm>
            <a:off x="335504" y="722943"/>
            <a:ext cx="19145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256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759810" y="2136338"/>
            <a:ext cx="9276645"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Fase 1: Análisis de requerimientos.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Diseño</a:t>
            </a:r>
            <a:r>
              <a:rPr kumimoji="0" lang="es-ES" sz="5400" b="1" i="0" u="none" strike="noStrike" kern="1200" cap="none" spc="0" normalizeH="0" baseline="0" noProof="0" dirty="0">
                <a:ln>
                  <a:noFill/>
                </a:ln>
                <a:solidFill>
                  <a:srgbClr val="FFF309"/>
                </a:solidFill>
                <a:effectLst/>
                <a:uLnTx/>
                <a:uFillTx/>
                <a:latin typeface="Helvetica" panose="020B0604020202020204" pitchFamily="34" charset="0"/>
                <a:ea typeface="+mn-ea"/>
                <a:cs typeface="Helvetica" panose="020B0604020202020204" pitchFamily="34" charset="0"/>
              </a:rPr>
              <a:t> conceptual</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474102" y="2136338"/>
            <a:ext cx="0" cy="2494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3129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E029AB-9878-40D0-D390-B60064BD2751}"/>
              </a:ext>
            </a:extLst>
          </p:cNvPr>
          <p:cNvSpPr txBox="1"/>
          <p:nvPr/>
        </p:nvSpPr>
        <p:spPr>
          <a:xfrm>
            <a:off x="1603021" y="2967335"/>
            <a:ext cx="927664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MAPA DE </a:t>
            </a:r>
            <a:r>
              <a:rPr kumimoji="0" lang="es-ES" sz="5400" b="1" i="0" u="none" strike="noStrike" kern="1200" cap="none" spc="0" normalizeH="0" baseline="0" noProof="0" dirty="0">
                <a:ln>
                  <a:noFill/>
                </a:ln>
                <a:solidFill>
                  <a:srgbClr val="FFFF00"/>
                </a:solidFill>
                <a:effectLst/>
                <a:uLnTx/>
                <a:uFillTx/>
                <a:latin typeface="Helvetica" panose="020B0604020202020204" pitchFamily="34" charset="0"/>
                <a:ea typeface="+mn-ea"/>
                <a:cs typeface="Helvetica" panose="020B0604020202020204" pitchFamily="34" charset="0"/>
              </a:rPr>
              <a:t>NAVEGACÍÓN</a:t>
            </a:r>
          </a:p>
        </p:txBody>
      </p:sp>
      <p:cxnSp>
        <p:nvCxnSpPr>
          <p:cNvPr id="5" name="Conector recto 4">
            <a:extLst>
              <a:ext uri="{FF2B5EF4-FFF2-40B4-BE49-F238E27FC236}">
                <a16:creationId xmlns:a16="http://schemas.microsoft.com/office/drawing/2014/main" id="{DD342C8F-8B3B-1A3F-E3AA-55F88A7D11A4}"/>
              </a:ext>
            </a:extLst>
          </p:cNvPr>
          <p:cNvCxnSpPr>
            <a:cxnSpLocks/>
          </p:cNvCxnSpPr>
          <p:nvPr/>
        </p:nvCxnSpPr>
        <p:spPr>
          <a:xfrm>
            <a:off x="1388378" y="2731030"/>
            <a:ext cx="0" cy="1229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556275"/>
      </p:ext>
    </p:extLst>
  </p:cSld>
  <p:clrMapOvr>
    <a:masterClrMapping/>
  </p:clrMapOvr>
</p:sld>
</file>

<file path=ppt/theme/theme1.xml><?xml version="1.0" encoding="utf-8"?>
<a:theme xmlns:a="http://schemas.openxmlformats.org/drawingml/2006/main" name="3DFloatVTI">
  <a:themeElements>
    <a:clrScheme name="AnalogousFromLightSeedLeftStep">
      <a:dk1>
        <a:srgbClr val="000000"/>
      </a:dk1>
      <a:lt1>
        <a:srgbClr val="FFFFFF"/>
      </a:lt1>
      <a:dk2>
        <a:srgbClr val="213B33"/>
      </a:dk2>
      <a:lt2>
        <a:srgbClr val="E8E3E2"/>
      </a:lt2>
      <a:accent1>
        <a:srgbClr val="4EAFBA"/>
      </a:accent1>
      <a:accent2>
        <a:srgbClr val="4DB392"/>
      </a:accent2>
      <a:accent3>
        <a:srgbClr val="4FB369"/>
      </a:accent3>
      <a:accent4>
        <a:srgbClr val="5DB54E"/>
      </a:accent4>
      <a:accent5>
        <a:srgbClr val="89AA5D"/>
      </a:accent5>
      <a:accent6>
        <a:srgbClr val="A3A546"/>
      </a:accent6>
      <a:hlink>
        <a:srgbClr val="AE7069"/>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1</TotalTime>
  <Words>8242</Words>
  <Application>Microsoft Office PowerPoint</Application>
  <PresentationFormat>Panorámica</PresentationFormat>
  <Paragraphs>600</Paragraphs>
  <Slides>130</Slides>
  <Notes>0</Notes>
  <HiddenSlides>0</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130</vt:i4>
      </vt:variant>
    </vt:vector>
  </HeadingPairs>
  <TitlesOfParts>
    <vt:vector size="140" baseType="lpstr">
      <vt:lpstr>Arial</vt:lpstr>
      <vt:lpstr>Arial Black</vt:lpstr>
      <vt:lpstr>Courier New</vt:lpstr>
      <vt:lpstr>Helvetica</vt:lpstr>
      <vt:lpstr>Segoe UI Black</vt:lpstr>
      <vt:lpstr>Sitka Heading</vt:lpstr>
      <vt:lpstr>Source Sans Pro</vt:lpstr>
      <vt:lpstr>Verdana</vt:lpstr>
      <vt:lpstr>Wingdings</vt:lpstr>
      <vt:lpstr>3DFloatVTI</vt:lpstr>
      <vt:lpstr>Diseño de interfaces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GARGALLO MARTIN, JOSE VICENTE</dc:creator>
  <cp:lastModifiedBy>GARGALLO MARTIN, JOSE VICENTE</cp:lastModifiedBy>
  <cp:revision>2</cp:revision>
  <dcterms:created xsi:type="dcterms:W3CDTF">2023-10-10T14:39:33Z</dcterms:created>
  <dcterms:modified xsi:type="dcterms:W3CDTF">2023-10-10T14:40:53Z</dcterms:modified>
</cp:coreProperties>
</file>